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0" r:id="rId2"/>
    <p:sldId id="297" r:id="rId3"/>
    <p:sldId id="339"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4" r:id="rId19"/>
    <p:sldId id="373" r:id="rId20"/>
    <p:sldId id="375" r:id="rId21"/>
    <p:sldId id="376" r:id="rId22"/>
    <p:sldId id="377" r:id="rId23"/>
    <p:sldId id="378" r:id="rId24"/>
    <p:sldId id="381" r:id="rId25"/>
    <p:sldId id="382" r:id="rId26"/>
    <p:sldId id="383" r:id="rId27"/>
    <p:sldId id="384" r:id="rId28"/>
    <p:sldId id="385" r:id="rId29"/>
    <p:sldId id="386" r:id="rId30"/>
    <p:sldId id="357" r:id="rId31"/>
    <p:sldId id="352" r:id="rId32"/>
    <p:sldId id="387" r:id="rId33"/>
    <p:sldId id="388" r:id="rId34"/>
    <p:sldId id="389" r:id="rId35"/>
    <p:sldId id="390" r:id="rId36"/>
    <p:sldId id="391" r:id="rId37"/>
    <p:sldId id="396" r:id="rId38"/>
    <p:sldId id="392" r:id="rId39"/>
    <p:sldId id="397" r:id="rId40"/>
    <p:sldId id="393" r:id="rId41"/>
    <p:sldId id="398" r:id="rId42"/>
    <p:sldId id="394" r:id="rId43"/>
    <p:sldId id="399" r:id="rId44"/>
    <p:sldId id="395" r:id="rId45"/>
    <p:sldId id="400" r:id="rId46"/>
    <p:sldId id="401" r:id="rId47"/>
    <p:sldId id="402" r:id="rId48"/>
    <p:sldId id="403" r:id="rId49"/>
    <p:sldId id="405" r:id="rId50"/>
    <p:sldId id="404" r:id="rId51"/>
    <p:sldId id="406" r:id="rId52"/>
    <p:sldId id="407" r:id="rId53"/>
    <p:sldId id="408" r:id="rId54"/>
    <p:sldId id="409" r:id="rId55"/>
    <p:sldId id="410" r:id="rId56"/>
    <p:sldId id="411" r:id="rId57"/>
    <p:sldId id="412" r:id="rId58"/>
    <p:sldId id="413" r:id="rId59"/>
    <p:sldId id="353" r:id="rId60"/>
    <p:sldId id="418" r:id="rId61"/>
    <p:sldId id="354" r:id="rId62"/>
    <p:sldId id="419" r:id="rId63"/>
    <p:sldId id="414" r:id="rId64"/>
    <p:sldId id="415" r:id="rId65"/>
    <p:sldId id="416" r:id="rId66"/>
    <p:sldId id="417" r:id="rId67"/>
    <p:sldId id="356" r:id="rId68"/>
    <p:sldId id="358" r:id="rId69"/>
    <p:sldId id="351"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26D8F5-EECE-4478-84BE-3DFC398F52C0}">
          <p14:sldIdLst>
            <p14:sldId id="350"/>
            <p14:sldId id="297"/>
            <p14:sldId id="339"/>
            <p14:sldId id="359"/>
            <p14:sldId id="360"/>
            <p14:sldId id="361"/>
            <p14:sldId id="362"/>
            <p14:sldId id="363"/>
            <p14:sldId id="364"/>
            <p14:sldId id="365"/>
            <p14:sldId id="366"/>
            <p14:sldId id="367"/>
            <p14:sldId id="368"/>
            <p14:sldId id="369"/>
            <p14:sldId id="370"/>
            <p14:sldId id="371"/>
            <p14:sldId id="372"/>
            <p14:sldId id="374"/>
            <p14:sldId id="373"/>
            <p14:sldId id="375"/>
            <p14:sldId id="376"/>
            <p14:sldId id="377"/>
            <p14:sldId id="378"/>
            <p14:sldId id="381"/>
            <p14:sldId id="382"/>
            <p14:sldId id="383"/>
            <p14:sldId id="384"/>
            <p14:sldId id="385"/>
            <p14:sldId id="386"/>
            <p14:sldId id="357"/>
            <p14:sldId id="352"/>
            <p14:sldId id="387"/>
            <p14:sldId id="388"/>
            <p14:sldId id="389"/>
            <p14:sldId id="390"/>
            <p14:sldId id="391"/>
            <p14:sldId id="396"/>
            <p14:sldId id="392"/>
            <p14:sldId id="397"/>
            <p14:sldId id="393"/>
            <p14:sldId id="398"/>
            <p14:sldId id="394"/>
            <p14:sldId id="399"/>
            <p14:sldId id="395"/>
            <p14:sldId id="400"/>
            <p14:sldId id="401"/>
            <p14:sldId id="402"/>
            <p14:sldId id="403"/>
            <p14:sldId id="405"/>
            <p14:sldId id="404"/>
            <p14:sldId id="406"/>
            <p14:sldId id="407"/>
            <p14:sldId id="408"/>
            <p14:sldId id="409"/>
            <p14:sldId id="410"/>
            <p14:sldId id="411"/>
            <p14:sldId id="412"/>
            <p14:sldId id="413"/>
            <p14:sldId id="353"/>
            <p14:sldId id="418"/>
            <p14:sldId id="354"/>
            <p14:sldId id="419"/>
            <p14:sldId id="414"/>
            <p14:sldId id="415"/>
            <p14:sldId id="416"/>
            <p14:sldId id="417"/>
            <p14:sldId id="356"/>
            <p14:sldId id="358"/>
            <p14:sldId id="351"/>
          </p14:sldIdLst>
        </p14:section>
        <p14:section name="Untitled Section" id="{F863DF3F-44CE-4D85-ADE3-2596173E97E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CEC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7" d="100"/>
          <a:sy n="127" d="100"/>
        </p:scale>
        <p:origin x="42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E4AEB2B-32B4-4DF2-8D3C-994647FFD79F}"/>
              </a:ext>
            </a:extLst>
          </p:cNvPr>
          <p:cNvSpPr>
            <a:spLocks noGrp="1"/>
          </p:cNvSpPr>
          <p:nvPr>
            <p:ph type="dt" sz="half" idx="10"/>
          </p:nvPr>
        </p:nvSpPr>
        <p:spPr/>
        <p:txBody>
          <a:bodyPr/>
          <a:lstStyle>
            <a:lvl1pPr>
              <a:defRPr/>
            </a:lvl1pPr>
          </a:lstStyle>
          <a:p>
            <a:pPr>
              <a:defRPr/>
            </a:pPr>
            <a:fld id="{227B3EBA-037C-468E-B440-11205A99E74F}" type="datetimeFigureOut">
              <a:rPr lang="en-US"/>
              <a:pPr>
                <a:defRPr/>
              </a:pPr>
              <a:t>6/4/2023</a:t>
            </a:fld>
            <a:endParaRPr lang="en-US"/>
          </a:p>
        </p:txBody>
      </p:sp>
      <p:sp>
        <p:nvSpPr>
          <p:cNvPr id="5" name="Footer Placeholder 4">
            <a:extLst>
              <a:ext uri="{FF2B5EF4-FFF2-40B4-BE49-F238E27FC236}">
                <a16:creationId xmlns:a16="http://schemas.microsoft.com/office/drawing/2014/main" id="{0D3271E5-8497-4CB7-995E-C81E877FD0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4D04A9-78B2-47F7-9EF6-F8F580782B30}"/>
              </a:ext>
            </a:extLst>
          </p:cNvPr>
          <p:cNvSpPr>
            <a:spLocks noGrp="1"/>
          </p:cNvSpPr>
          <p:nvPr>
            <p:ph type="sldNum" sz="quarter" idx="12"/>
          </p:nvPr>
        </p:nvSpPr>
        <p:spPr/>
        <p:txBody>
          <a:bodyPr/>
          <a:lstStyle>
            <a:lvl1pPr>
              <a:defRPr/>
            </a:lvl1pPr>
          </a:lstStyle>
          <a:p>
            <a:fld id="{510CBAF9-09FC-4B36-A9F7-20EB100C17EC}" type="slidenum">
              <a:rPr lang="en-US" altLang="en-US"/>
              <a:pPr/>
              <a:t>‹#›</a:t>
            </a:fld>
            <a:endParaRPr lang="en-US" altLang="en-US"/>
          </a:p>
        </p:txBody>
      </p:sp>
    </p:spTree>
    <p:extLst>
      <p:ext uri="{BB962C8B-B14F-4D97-AF65-F5344CB8AC3E}">
        <p14:creationId xmlns:p14="http://schemas.microsoft.com/office/powerpoint/2010/main" val="419379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29AB9-9006-4D4E-91E4-32AA7C4AB907}"/>
              </a:ext>
            </a:extLst>
          </p:cNvPr>
          <p:cNvSpPr>
            <a:spLocks noGrp="1"/>
          </p:cNvSpPr>
          <p:nvPr>
            <p:ph type="dt" sz="half" idx="10"/>
          </p:nvPr>
        </p:nvSpPr>
        <p:spPr/>
        <p:txBody>
          <a:bodyPr/>
          <a:lstStyle>
            <a:lvl1pPr>
              <a:defRPr/>
            </a:lvl1pPr>
          </a:lstStyle>
          <a:p>
            <a:pPr>
              <a:defRPr/>
            </a:pPr>
            <a:fld id="{A452996D-82FE-4E5D-B635-5FDE34883A21}" type="datetimeFigureOut">
              <a:rPr lang="en-US"/>
              <a:pPr>
                <a:defRPr/>
              </a:pPr>
              <a:t>6/4/2023</a:t>
            </a:fld>
            <a:endParaRPr lang="en-US"/>
          </a:p>
        </p:txBody>
      </p:sp>
      <p:sp>
        <p:nvSpPr>
          <p:cNvPr id="5" name="Footer Placeholder 4">
            <a:extLst>
              <a:ext uri="{FF2B5EF4-FFF2-40B4-BE49-F238E27FC236}">
                <a16:creationId xmlns:a16="http://schemas.microsoft.com/office/drawing/2014/main" id="{B04E4510-966A-4776-801B-0C6EB3718D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3AE9F4-AD17-4788-B8D8-8D746954DC40}"/>
              </a:ext>
            </a:extLst>
          </p:cNvPr>
          <p:cNvSpPr>
            <a:spLocks noGrp="1"/>
          </p:cNvSpPr>
          <p:nvPr>
            <p:ph type="sldNum" sz="quarter" idx="12"/>
          </p:nvPr>
        </p:nvSpPr>
        <p:spPr/>
        <p:txBody>
          <a:bodyPr/>
          <a:lstStyle>
            <a:lvl1pPr>
              <a:defRPr/>
            </a:lvl1pPr>
          </a:lstStyle>
          <a:p>
            <a:fld id="{1778EEB2-DE39-44DE-BC48-A33FBB4A9C77}" type="slidenum">
              <a:rPr lang="en-US" altLang="en-US"/>
              <a:pPr/>
              <a:t>‹#›</a:t>
            </a:fld>
            <a:endParaRPr lang="en-US" altLang="en-US"/>
          </a:p>
        </p:txBody>
      </p:sp>
    </p:spTree>
    <p:extLst>
      <p:ext uri="{BB962C8B-B14F-4D97-AF65-F5344CB8AC3E}">
        <p14:creationId xmlns:p14="http://schemas.microsoft.com/office/powerpoint/2010/main" val="304244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02C0F-5249-4B81-B7AF-45A09871B6B9}"/>
              </a:ext>
            </a:extLst>
          </p:cNvPr>
          <p:cNvSpPr>
            <a:spLocks noGrp="1"/>
          </p:cNvSpPr>
          <p:nvPr>
            <p:ph type="dt" sz="half" idx="10"/>
          </p:nvPr>
        </p:nvSpPr>
        <p:spPr/>
        <p:txBody>
          <a:bodyPr/>
          <a:lstStyle>
            <a:lvl1pPr>
              <a:defRPr/>
            </a:lvl1pPr>
          </a:lstStyle>
          <a:p>
            <a:pPr>
              <a:defRPr/>
            </a:pPr>
            <a:fld id="{090C2598-9A89-426D-B932-2A3D94B0E5A3}" type="datetimeFigureOut">
              <a:rPr lang="en-US"/>
              <a:pPr>
                <a:defRPr/>
              </a:pPr>
              <a:t>6/4/2023</a:t>
            </a:fld>
            <a:endParaRPr lang="en-US"/>
          </a:p>
        </p:txBody>
      </p:sp>
      <p:sp>
        <p:nvSpPr>
          <p:cNvPr id="5" name="Footer Placeholder 4">
            <a:extLst>
              <a:ext uri="{FF2B5EF4-FFF2-40B4-BE49-F238E27FC236}">
                <a16:creationId xmlns:a16="http://schemas.microsoft.com/office/drawing/2014/main" id="{EB725E56-AE20-4991-B5B4-26BCBCF792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9F99FD-8878-41B2-9B2C-58303C15E5E9}"/>
              </a:ext>
            </a:extLst>
          </p:cNvPr>
          <p:cNvSpPr>
            <a:spLocks noGrp="1"/>
          </p:cNvSpPr>
          <p:nvPr>
            <p:ph type="sldNum" sz="quarter" idx="12"/>
          </p:nvPr>
        </p:nvSpPr>
        <p:spPr/>
        <p:txBody>
          <a:bodyPr/>
          <a:lstStyle>
            <a:lvl1pPr>
              <a:defRPr/>
            </a:lvl1pPr>
          </a:lstStyle>
          <a:p>
            <a:fld id="{E25542C1-5943-4302-871A-9F101E441611}" type="slidenum">
              <a:rPr lang="en-US" altLang="en-US"/>
              <a:pPr/>
              <a:t>‹#›</a:t>
            </a:fld>
            <a:endParaRPr lang="en-US" altLang="en-US"/>
          </a:p>
        </p:txBody>
      </p:sp>
    </p:spTree>
    <p:extLst>
      <p:ext uri="{BB962C8B-B14F-4D97-AF65-F5344CB8AC3E}">
        <p14:creationId xmlns:p14="http://schemas.microsoft.com/office/powerpoint/2010/main" val="22162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3F65B-C644-4B47-BBD6-76707B590C61}"/>
              </a:ext>
            </a:extLst>
          </p:cNvPr>
          <p:cNvSpPr>
            <a:spLocks noGrp="1"/>
          </p:cNvSpPr>
          <p:nvPr>
            <p:ph type="dt" sz="half" idx="10"/>
          </p:nvPr>
        </p:nvSpPr>
        <p:spPr/>
        <p:txBody>
          <a:bodyPr/>
          <a:lstStyle>
            <a:lvl1pPr>
              <a:defRPr/>
            </a:lvl1pPr>
          </a:lstStyle>
          <a:p>
            <a:pPr>
              <a:defRPr/>
            </a:pPr>
            <a:fld id="{4DD474A5-FCED-407D-BDC0-E2ACE2676737}" type="datetimeFigureOut">
              <a:rPr lang="en-US"/>
              <a:pPr>
                <a:defRPr/>
              </a:pPr>
              <a:t>6/4/2023</a:t>
            </a:fld>
            <a:endParaRPr lang="en-US"/>
          </a:p>
        </p:txBody>
      </p:sp>
      <p:sp>
        <p:nvSpPr>
          <p:cNvPr id="5" name="Footer Placeholder 4">
            <a:extLst>
              <a:ext uri="{FF2B5EF4-FFF2-40B4-BE49-F238E27FC236}">
                <a16:creationId xmlns:a16="http://schemas.microsoft.com/office/drawing/2014/main" id="{4DE68AD8-ACD8-47CC-8CCB-2C6BDED5AC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D972F8-F6CE-40FE-840D-34AFCBA7D84F}"/>
              </a:ext>
            </a:extLst>
          </p:cNvPr>
          <p:cNvSpPr>
            <a:spLocks noGrp="1"/>
          </p:cNvSpPr>
          <p:nvPr>
            <p:ph type="sldNum" sz="quarter" idx="12"/>
          </p:nvPr>
        </p:nvSpPr>
        <p:spPr/>
        <p:txBody>
          <a:bodyPr/>
          <a:lstStyle>
            <a:lvl1pPr>
              <a:defRPr/>
            </a:lvl1pPr>
          </a:lstStyle>
          <a:p>
            <a:fld id="{4AA63A2D-76F5-4909-82D4-4C652A76FB5A}" type="slidenum">
              <a:rPr lang="en-US" altLang="en-US"/>
              <a:pPr/>
              <a:t>‹#›</a:t>
            </a:fld>
            <a:endParaRPr lang="en-US" altLang="en-US"/>
          </a:p>
        </p:txBody>
      </p:sp>
    </p:spTree>
    <p:extLst>
      <p:ext uri="{BB962C8B-B14F-4D97-AF65-F5344CB8AC3E}">
        <p14:creationId xmlns:p14="http://schemas.microsoft.com/office/powerpoint/2010/main" val="295788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50EA56-8B2F-4B8B-A5C8-E298A39228F1}"/>
              </a:ext>
            </a:extLst>
          </p:cNvPr>
          <p:cNvSpPr>
            <a:spLocks noGrp="1"/>
          </p:cNvSpPr>
          <p:nvPr>
            <p:ph type="dt" sz="half" idx="10"/>
          </p:nvPr>
        </p:nvSpPr>
        <p:spPr/>
        <p:txBody>
          <a:bodyPr/>
          <a:lstStyle>
            <a:lvl1pPr>
              <a:defRPr/>
            </a:lvl1pPr>
          </a:lstStyle>
          <a:p>
            <a:pPr>
              <a:defRPr/>
            </a:pPr>
            <a:fld id="{FE37D4AB-1BCB-4D12-979F-B75A72995868}" type="datetimeFigureOut">
              <a:rPr lang="en-US"/>
              <a:pPr>
                <a:defRPr/>
              </a:pPr>
              <a:t>6/4/2023</a:t>
            </a:fld>
            <a:endParaRPr lang="en-US"/>
          </a:p>
        </p:txBody>
      </p:sp>
      <p:sp>
        <p:nvSpPr>
          <p:cNvPr id="5" name="Footer Placeholder 4">
            <a:extLst>
              <a:ext uri="{FF2B5EF4-FFF2-40B4-BE49-F238E27FC236}">
                <a16:creationId xmlns:a16="http://schemas.microsoft.com/office/drawing/2014/main" id="{D389D710-CAEA-40BA-8CA7-F1E6CE48AC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521CE9-B221-476E-8077-D4F4A3960675}"/>
              </a:ext>
            </a:extLst>
          </p:cNvPr>
          <p:cNvSpPr>
            <a:spLocks noGrp="1"/>
          </p:cNvSpPr>
          <p:nvPr>
            <p:ph type="sldNum" sz="quarter" idx="12"/>
          </p:nvPr>
        </p:nvSpPr>
        <p:spPr/>
        <p:txBody>
          <a:bodyPr/>
          <a:lstStyle>
            <a:lvl1pPr>
              <a:defRPr/>
            </a:lvl1pPr>
          </a:lstStyle>
          <a:p>
            <a:fld id="{F896FF0A-4487-4CA8-99CA-F031142D788E}" type="slidenum">
              <a:rPr lang="en-US" altLang="en-US"/>
              <a:pPr/>
              <a:t>‹#›</a:t>
            </a:fld>
            <a:endParaRPr lang="en-US" altLang="en-US"/>
          </a:p>
        </p:txBody>
      </p:sp>
    </p:spTree>
    <p:extLst>
      <p:ext uri="{BB962C8B-B14F-4D97-AF65-F5344CB8AC3E}">
        <p14:creationId xmlns:p14="http://schemas.microsoft.com/office/powerpoint/2010/main" val="183752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9D8F3FA-3DAF-4C08-BD2F-A7E977396BF4}"/>
              </a:ext>
            </a:extLst>
          </p:cNvPr>
          <p:cNvSpPr>
            <a:spLocks noGrp="1"/>
          </p:cNvSpPr>
          <p:nvPr>
            <p:ph type="dt" sz="half" idx="10"/>
          </p:nvPr>
        </p:nvSpPr>
        <p:spPr/>
        <p:txBody>
          <a:bodyPr/>
          <a:lstStyle>
            <a:lvl1pPr>
              <a:defRPr/>
            </a:lvl1pPr>
          </a:lstStyle>
          <a:p>
            <a:pPr>
              <a:defRPr/>
            </a:pPr>
            <a:fld id="{8848C905-D5DB-4FB2-8D83-D072F00D3024}" type="datetimeFigureOut">
              <a:rPr lang="en-US"/>
              <a:pPr>
                <a:defRPr/>
              </a:pPr>
              <a:t>6/4/2023</a:t>
            </a:fld>
            <a:endParaRPr lang="en-US"/>
          </a:p>
        </p:txBody>
      </p:sp>
      <p:sp>
        <p:nvSpPr>
          <p:cNvPr id="6" name="Footer Placeholder 4">
            <a:extLst>
              <a:ext uri="{FF2B5EF4-FFF2-40B4-BE49-F238E27FC236}">
                <a16:creationId xmlns:a16="http://schemas.microsoft.com/office/drawing/2014/main" id="{5056E59B-6594-4395-B1E8-AF4408BF22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5CC0DF-91BD-4174-BC42-95A89A45851B}"/>
              </a:ext>
            </a:extLst>
          </p:cNvPr>
          <p:cNvSpPr>
            <a:spLocks noGrp="1"/>
          </p:cNvSpPr>
          <p:nvPr>
            <p:ph type="sldNum" sz="quarter" idx="12"/>
          </p:nvPr>
        </p:nvSpPr>
        <p:spPr/>
        <p:txBody>
          <a:bodyPr/>
          <a:lstStyle>
            <a:lvl1pPr>
              <a:defRPr/>
            </a:lvl1pPr>
          </a:lstStyle>
          <a:p>
            <a:fld id="{0EBE1329-04F3-4462-90C3-59579BC7A1EF}" type="slidenum">
              <a:rPr lang="en-US" altLang="en-US"/>
              <a:pPr/>
              <a:t>‹#›</a:t>
            </a:fld>
            <a:endParaRPr lang="en-US" altLang="en-US"/>
          </a:p>
        </p:txBody>
      </p:sp>
    </p:spTree>
    <p:extLst>
      <p:ext uri="{BB962C8B-B14F-4D97-AF65-F5344CB8AC3E}">
        <p14:creationId xmlns:p14="http://schemas.microsoft.com/office/powerpoint/2010/main" val="364087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242D720-63C2-4C1B-89B4-E427E72B2C34}"/>
              </a:ext>
            </a:extLst>
          </p:cNvPr>
          <p:cNvSpPr>
            <a:spLocks noGrp="1"/>
          </p:cNvSpPr>
          <p:nvPr>
            <p:ph type="dt" sz="half" idx="10"/>
          </p:nvPr>
        </p:nvSpPr>
        <p:spPr/>
        <p:txBody>
          <a:bodyPr/>
          <a:lstStyle>
            <a:lvl1pPr>
              <a:defRPr/>
            </a:lvl1pPr>
          </a:lstStyle>
          <a:p>
            <a:pPr>
              <a:defRPr/>
            </a:pPr>
            <a:fld id="{F701840D-6927-42D2-A1C9-207D8FC4E7D1}" type="datetimeFigureOut">
              <a:rPr lang="en-US"/>
              <a:pPr>
                <a:defRPr/>
              </a:pPr>
              <a:t>6/4/2023</a:t>
            </a:fld>
            <a:endParaRPr lang="en-US"/>
          </a:p>
        </p:txBody>
      </p:sp>
      <p:sp>
        <p:nvSpPr>
          <p:cNvPr id="8" name="Footer Placeholder 4">
            <a:extLst>
              <a:ext uri="{FF2B5EF4-FFF2-40B4-BE49-F238E27FC236}">
                <a16:creationId xmlns:a16="http://schemas.microsoft.com/office/drawing/2014/main" id="{F0C44B26-0473-4DA5-89B5-552F29A8354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09FB935-4FF3-48E3-8596-DED14EFE8310}"/>
              </a:ext>
            </a:extLst>
          </p:cNvPr>
          <p:cNvSpPr>
            <a:spLocks noGrp="1"/>
          </p:cNvSpPr>
          <p:nvPr>
            <p:ph type="sldNum" sz="quarter" idx="12"/>
          </p:nvPr>
        </p:nvSpPr>
        <p:spPr/>
        <p:txBody>
          <a:bodyPr/>
          <a:lstStyle>
            <a:lvl1pPr>
              <a:defRPr/>
            </a:lvl1pPr>
          </a:lstStyle>
          <a:p>
            <a:fld id="{59DE9E86-BE53-4FBD-BF37-A8C05D21DCD6}" type="slidenum">
              <a:rPr lang="en-US" altLang="en-US"/>
              <a:pPr/>
              <a:t>‹#›</a:t>
            </a:fld>
            <a:endParaRPr lang="en-US" altLang="en-US"/>
          </a:p>
        </p:txBody>
      </p:sp>
    </p:spTree>
    <p:extLst>
      <p:ext uri="{BB962C8B-B14F-4D97-AF65-F5344CB8AC3E}">
        <p14:creationId xmlns:p14="http://schemas.microsoft.com/office/powerpoint/2010/main" val="128201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E36E0A1-0A3A-45E6-9D4C-B42ABDEC2BCF}"/>
              </a:ext>
            </a:extLst>
          </p:cNvPr>
          <p:cNvSpPr>
            <a:spLocks noGrp="1"/>
          </p:cNvSpPr>
          <p:nvPr>
            <p:ph type="dt" sz="half" idx="10"/>
          </p:nvPr>
        </p:nvSpPr>
        <p:spPr/>
        <p:txBody>
          <a:bodyPr/>
          <a:lstStyle>
            <a:lvl1pPr>
              <a:defRPr/>
            </a:lvl1pPr>
          </a:lstStyle>
          <a:p>
            <a:pPr>
              <a:defRPr/>
            </a:pPr>
            <a:fld id="{39EFA8AD-9D34-4BCF-8E6C-554FB0762745}" type="datetimeFigureOut">
              <a:rPr lang="en-US"/>
              <a:pPr>
                <a:defRPr/>
              </a:pPr>
              <a:t>6/4/2023</a:t>
            </a:fld>
            <a:endParaRPr lang="en-US"/>
          </a:p>
        </p:txBody>
      </p:sp>
      <p:sp>
        <p:nvSpPr>
          <p:cNvPr id="4" name="Footer Placeholder 4">
            <a:extLst>
              <a:ext uri="{FF2B5EF4-FFF2-40B4-BE49-F238E27FC236}">
                <a16:creationId xmlns:a16="http://schemas.microsoft.com/office/drawing/2014/main" id="{85FFEDF2-4D39-4C7E-9073-DD0BD54D473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ABA0093-AB8B-490C-8CCD-05643D43729B}"/>
              </a:ext>
            </a:extLst>
          </p:cNvPr>
          <p:cNvSpPr>
            <a:spLocks noGrp="1"/>
          </p:cNvSpPr>
          <p:nvPr>
            <p:ph type="sldNum" sz="quarter" idx="12"/>
          </p:nvPr>
        </p:nvSpPr>
        <p:spPr/>
        <p:txBody>
          <a:bodyPr/>
          <a:lstStyle>
            <a:lvl1pPr>
              <a:defRPr/>
            </a:lvl1pPr>
          </a:lstStyle>
          <a:p>
            <a:fld id="{4DF96F6E-B1D6-425D-AB21-0A4C508D8AA4}" type="slidenum">
              <a:rPr lang="en-US" altLang="en-US"/>
              <a:pPr/>
              <a:t>‹#›</a:t>
            </a:fld>
            <a:endParaRPr lang="en-US" altLang="en-US"/>
          </a:p>
        </p:txBody>
      </p:sp>
    </p:spTree>
    <p:extLst>
      <p:ext uri="{BB962C8B-B14F-4D97-AF65-F5344CB8AC3E}">
        <p14:creationId xmlns:p14="http://schemas.microsoft.com/office/powerpoint/2010/main" val="199413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612E663-97E0-4395-984C-B811D97EAAB5}"/>
              </a:ext>
            </a:extLst>
          </p:cNvPr>
          <p:cNvSpPr>
            <a:spLocks noGrp="1"/>
          </p:cNvSpPr>
          <p:nvPr>
            <p:ph type="dt" sz="half" idx="10"/>
          </p:nvPr>
        </p:nvSpPr>
        <p:spPr/>
        <p:txBody>
          <a:bodyPr/>
          <a:lstStyle>
            <a:lvl1pPr>
              <a:defRPr/>
            </a:lvl1pPr>
          </a:lstStyle>
          <a:p>
            <a:pPr>
              <a:defRPr/>
            </a:pPr>
            <a:fld id="{F59174CD-9D80-454D-832B-18F411978F15}" type="datetimeFigureOut">
              <a:rPr lang="en-US"/>
              <a:pPr>
                <a:defRPr/>
              </a:pPr>
              <a:t>6/4/2023</a:t>
            </a:fld>
            <a:endParaRPr lang="en-US"/>
          </a:p>
        </p:txBody>
      </p:sp>
      <p:sp>
        <p:nvSpPr>
          <p:cNvPr id="3" name="Footer Placeholder 4">
            <a:extLst>
              <a:ext uri="{FF2B5EF4-FFF2-40B4-BE49-F238E27FC236}">
                <a16:creationId xmlns:a16="http://schemas.microsoft.com/office/drawing/2014/main" id="{370D4697-E110-4252-A31E-67BAF9BC333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32E4606-44BD-4762-AF5D-CBCBB531A7D3}"/>
              </a:ext>
            </a:extLst>
          </p:cNvPr>
          <p:cNvSpPr>
            <a:spLocks noGrp="1"/>
          </p:cNvSpPr>
          <p:nvPr>
            <p:ph type="sldNum" sz="quarter" idx="12"/>
          </p:nvPr>
        </p:nvSpPr>
        <p:spPr/>
        <p:txBody>
          <a:bodyPr/>
          <a:lstStyle>
            <a:lvl1pPr>
              <a:defRPr/>
            </a:lvl1pPr>
          </a:lstStyle>
          <a:p>
            <a:fld id="{40AAE640-FE43-499D-8654-2D8F64FFC233}" type="slidenum">
              <a:rPr lang="en-US" altLang="en-US"/>
              <a:pPr/>
              <a:t>‹#›</a:t>
            </a:fld>
            <a:endParaRPr lang="en-US" altLang="en-US"/>
          </a:p>
        </p:txBody>
      </p:sp>
    </p:spTree>
    <p:extLst>
      <p:ext uri="{BB962C8B-B14F-4D97-AF65-F5344CB8AC3E}">
        <p14:creationId xmlns:p14="http://schemas.microsoft.com/office/powerpoint/2010/main" val="191824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C284C819-8BB2-470D-8144-EEB5A535B0C6}"/>
              </a:ext>
            </a:extLst>
          </p:cNvPr>
          <p:cNvSpPr>
            <a:spLocks noGrp="1"/>
          </p:cNvSpPr>
          <p:nvPr>
            <p:ph type="dt" sz="half" idx="10"/>
          </p:nvPr>
        </p:nvSpPr>
        <p:spPr/>
        <p:txBody>
          <a:bodyPr/>
          <a:lstStyle>
            <a:lvl1pPr>
              <a:defRPr/>
            </a:lvl1pPr>
          </a:lstStyle>
          <a:p>
            <a:pPr>
              <a:defRPr/>
            </a:pPr>
            <a:fld id="{AA8613C2-7108-4E92-9F2B-FF7D9A40DD0E}" type="datetimeFigureOut">
              <a:rPr lang="en-US"/>
              <a:pPr>
                <a:defRPr/>
              </a:pPr>
              <a:t>6/4/2023</a:t>
            </a:fld>
            <a:endParaRPr lang="en-US"/>
          </a:p>
        </p:txBody>
      </p:sp>
      <p:sp>
        <p:nvSpPr>
          <p:cNvPr id="6" name="Footer Placeholder 4">
            <a:extLst>
              <a:ext uri="{FF2B5EF4-FFF2-40B4-BE49-F238E27FC236}">
                <a16:creationId xmlns:a16="http://schemas.microsoft.com/office/drawing/2014/main" id="{C6598225-C686-4D71-AA15-F693A1CEA5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BF6887F-DB45-43D6-B84C-BC3D73361187}"/>
              </a:ext>
            </a:extLst>
          </p:cNvPr>
          <p:cNvSpPr>
            <a:spLocks noGrp="1"/>
          </p:cNvSpPr>
          <p:nvPr>
            <p:ph type="sldNum" sz="quarter" idx="12"/>
          </p:nvPr>
        </p:nvSpPr>
        <p:spPr/>
        <p:txBody>
          <a:bodyPr/>
          <a:lstStyle>
            <a:lvl1pPr>
              <a:defRPr/>
            </a:lvl1pPr>
          </a:lstStyle>
          <a:p>
            <a:fld id="{EF5B71AA-0CC4-4D95-A629-B616D847100D}" type="slidenum">
              <a:rPr lang="en-US" altLang="en-US"/>
              <a:pPr/>
              <a:t>‹#›</a:t>
            </a:fld>
            <a:endParaRPr lang="en-US" altLang="en-US"/>
          </a:p>
        </p:txBody>
      </p:sp>
    </p:spTree>
    <p:extLst>
      <p:ext uri="{BB962C8B-B14F-4D97-AF65-F5344CB8AC3E}">
        <p14:creationId xmlns:p14="http://schemas.microsoft.com/office/powerpoint/2010/main" val="119398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3CFBEC10-FD1F-46DF-845E-4C62B219E605}"/>
              </a:ext>
            </a:extLst>
          </p:cNvPr>
          <p:cNvSpPr>
            <a:spLocks noGrp="1"/>
          </p:cNvSpPr>
          <p:nvPr>
            <p:ph type="dt" sz="half" idx="10"/>
          </p:nvPr>
        </p:nvSpPr>
        <p:spPr/>
        <p:txBody>
          <a:bodyPr/>
          <a:lstStyle>
            <a:lvl1pPr>
              <a:defRPr/>
            </a:lvl1pPr>
          </a:lstStyle>
          <a:p>
            <a:pPr>
              <a:defRPr/>
            </a:pPr>
            <a:fld id="{B903A3AF-50E5-4082-94EE-2F500C714B10}" type="datetimeFigureOut">
              <a:rPr lang="en-US"/>
              <a:pPr>
                <a:defRPr/>
              </a:pPr>
              <a:t>6/4/2023</a:t>
            </a:fld>
            <a:endParaRPr lang="en-US"/>
          </a:p>
        </p:txBody>
      </p:sp>
      <p:sp>
        <p:nvSpPr>
          <p:cNvPr id="6" name="Footer Placeholder 4">
            <a:extLst>
              <a:ext uri="{FF2B5EF4-FFF2-40B4-BE49-F238E27FC236}">
                <a16:creationId xmlns:a16="http://schemas.microsoft.com/office/drawing/2014/main" id="{28437728-04AF-4523-8147-6D802F4B96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B4CDEC-0331-47E3-9FB3-729536DF186B}"/>
              </a:ext>
            </a:extLst>
          </p:cNvPr>
          <p:cNvSpPr>
            <a:spLocks noGrp="1"/>
          </p:cNvSpPr>
          <p:nvPr>
            <p:ph type="sldNum" sz="quarter" idx="12"/>
          </p:nvPr>
        </p:nvSpPr>
        <p:spPr/>
        <p:txBody>
          <a:bodyPr/>
          <a:lstStyle>
            <a:lvl1pPr>
              <a:defRPr/>
            </a:lvl1pPr>
          </a:lstStyle>
          <a:p>
            <a:fld id="{9BA7D908-3E29-48FC-8A23-C3ECBDD72CFC}" type="slidenum">
              <a:rPr lang="en-US" altLang="en-US"/>
              <a:pPr/>
              <a:t>‹#›</a:t>
            </a:fld>
            <a:endParaRPr lang="en-US" altLang="en-US"/>
          </a:p>
        </p:txBody>
      </p:sp>
    </p:spTree>
    <p:extLst>
      <p:ext uri="{BB962C8B-B14F-4D97-AF65-F5344CB8AC3E}">
        <p14:creationId xmlns:p14="http://schemas.microsoft.com/office/powerpoint/2010/main" val="299861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3642D0B-24AA-4F38-B933-21405D93D0C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6C5E1E5-A77E-408C-B4AC-5557E4873B1F}"/>
              </a:ext>
            </a:extLst>
          </p:cNvPr>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F9514B-0680-4AB5-9F06-B7853037D5C8}"/>
              </a:ext>
            </a:extLst>
          </p:cNvPr>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624F7630-67C8-4CB2-9462-A08E9C9A3DDA}" type="datetimeFigureOut">
              <a:rPr lang="en-US"/>
              <a:pPr>
                <a:defRPr/>
              </a:pPr>
              <a:t>6/4/2023</a:t>
            </a:fld>
            <a:endParaRPr lang="en-US"/>
          </a:p>
        </p:txBody>
      </p:sp>
      <p:sp>
        <p:nvSpPr>
          <p:cNvPr id="5" name="Footer Placeholder 4">
            <a:extLst>
              <a:ext uri="{FF2B5EF4-FFF2-40B4-BE49-F238E27FC236}">
                <a16:creationId xmlns:a16="http://schemas.microsoft.com/office/drawing/2014/main" id="{0129AE1B-6DBE-4CE9-B537-58E976155689}"/>
              </a:ext>
            </a:extLst>
          </p:cNvPr>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8F4FF4C-0596-4D83-BE06-C8212F539127}"/>
              </a:ext>
            </a:extLst>
          </p:cNvPr>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FFFFFF"/>
                </a:solidFill>
                <a:latin typeface="Calibri" panose="020F0502020204030204" pitchFamily="34" charset="0"/>
              </a:defRPr>
            </a:lvl1pPr>
          </a:lstStyle>
          <a:p>
            <a:fld id="{1BCDB6AC-25EC-44A9-B831-E4158CC8D7F6}" type="slidenum">
              <a:rPr lang="en-US" altLang="en-US"/>
              <a:pPr/>
              <a:t>‹#›</a:t>
            </a:fld>
            <a:endParaRPr lang="en-US" altLang="en-US"/>
          </a:p>
        </p:txBody>
      </p:sp>
    </p:spTree>
    <p:extLst>
      <p:ext uri="{BB962C8B-B14F-4D97-AF65-F5344CB8AC3E}">
        <p14:creationId xmlns:p14="http://schemas.microsoft.com/office/powerpoint/2010/main" val="21218765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94C09F5A-8D41-A55D-B530-A2EBFEA2440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376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p:txBody>
      </p:sp>
      <p:cxnSp>
        <p:nvCxnSpPr>
          <p:cNvPr id="3" name="Straight Arrow Connector 2">
            <a:extLst>
              <a:ext uri="{FF2B5EF4-FFF2-40B4-BE49-F238E27FC236}">
                <a16:creationId xmlns:a16="http://schemas.microsoft.com/office/drawing/2014/main" id="{3C96D400-4640-4693-87F4-54A8AEFAC2DA}"/>
              </a:ext>
            </a:extLst>
          </p:cNvPr>
          <p:cNvCxnSpPr>
            <a:cxnSpLocks/>
          </p:cNvCxnSpPr>
          <p:nvPr/>
        </p:nvCxnSpPr>
        <p:spPr>
          <a:xfrm flipV="1">
            <a:off x="914400" y="5669280"/>
            <a:ext cx="7315200" cy="0"/>
          </a:xfrm>
          <a:prstGeom prst="straightConnector1">
            <a:avLst/>
          </a:prstGeom>
          <a:ln w="38100">
            <a:solidFill>
              <a:srgbClr val="FFFFFF"/>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39D1A8-B110-4DE1-970F-B7789E2DB02B}"/>
              </a:ext>
            </a:extLst>
          </p:cNvPr>
          <p:cNvCxnSpPr>
            <a:cxnSpLocks/>
          </p:cNvCxnSpPr>
          <p:nvPr/>
        </p:nvCxnSpPr>
        <p:spPr>
          <a:xfrm>
            <a:off x="73152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6EC9CF-8E00-4E02-B189-957CF253B477}"/>
              </a:ext>
            </a:extLst>
          </p:cNvPr>
          <p:cNvCxnSpPr>
            <a:cxnSpLocks/>
          </p:cNvCxnSpPr>
          <p:nvPr/>
        </p:nvCxnSpPr>
        <p:spPr>
          <a:xfrm>
            <a:off x="54864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097929-5828-45CC-AEC0-90E8DA09774E}"/>
              </a:ext>
            </a:extLst>
          </p:cNvPr>
          <p:cNvCxnSpPr>
            <a:cxnSpLocks/>
          </p:cNvCxnSpPr>
          <p:nvPr/>
        </p:nvCxnSpPr>
        <p:spPr>
          <a:xfrm>
            <a:off x="36576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1750F8-9BB7-4D25-A268-372197F49340}"/>
              </a:ext>
            </a:extLst>
          </p:cNvPr>
          <p:cNvCxnSpPr>
            <a:cxnSpLocks/>
          </p:cNvCxnSpPr>
          <p:nvPr/>
        </p:nvCxnSpPr>
        <p:spPr>
          <a:xfrm>
            <a:off x="18288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769843-F0D3-45C5-A758-1596ABC660E9}"/>
              </a:ext>
            </a:extLst>
          </p:cNvPr>
          <p:cNvSpPr txBox="1"/>
          <p:nvPr/>
        </p:nvSpPr>
        <p:spPr>
          <a:xfrm>
            <a:off x="70408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2000</a:t>
            </a:r>
          </a:p>
        </p:txBody>
      </p:sp>
      <p:sp>
        <p:nvSpPr>
          <p:cNvPr id="14" name="TextBox 13">
            <a:extLst>
              <a:ext uri="{FF2B5EF4-FFF2-40B4-BE49-F238E27FC236}">
                <a16:creationId xmlns:a16="http://schemas.microsoft.com/office/drawing/2014/main" id="{3F9F2653-A320-4D67-9F2F-E76DE3E6324E}"/>
              </a:ext>
            </a:extLst>
          </p:cNvPr>
          <p:cNvSpPr txBox="1"/>
          <p:nvPr/>
        </p:nvSpPr>
        <p:spPr>
          <a:xfrm>
            <a:off x="15544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1700</a:t>
            </a:r>
          </a:p>
        </p:txBody>
      </p:sp>
      <p:sp>
        <p:nvSpPr>
          <p:cNvPr id="15" name="TextBox 14">
            <a:extLst>
              <a:ext uri="{FF2B5EF4-FFF2-40B4-BE49-F238E27FC236}">
                <a16:creationId xmlns:a16="http://schemas.microsoft.com/office/drawing/2014/main" id="{16D1E76F-000A-41A1-A22B-448FC90AF362}"/>
              </a:ext>
            </a:extLst>
          </p:cNvPr>
          <p:cNvSpPr txBox="1"/>
          <p:nvPr/>
        </p:nvSpPr>
        <p:spPr>
          <a:xfrm>
            <a:off x="33832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1800</a:t>
            </a:r>
          </a:p>
        </p:txBody>
      </p:sp>
      <p:sp>
        <p:nvSpPr>
          <p:cNvPr id="16" name="TextBox 15">
            <a:extLst>
              <a:ext uri="{FF2B5EF4-FFF2-40B4-BE49-F238E27FC236}">
                <a16:creationId xmlns:a16="http://schemas.microsoft.com/office/drawing/2014/main" id="{13BAB53B-0335-4EA0-BB77-6E9505DED4D4}"/>
              </a:ext>
            </a:extLst>
          </p:cNvPr>
          <p:cNvSpPr txBox="1"/>
          <p:nvPr/>
        </p:nvSpPr>
        <p:spPr>
          <a:xfrm>
            <a:off x="52120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1900</a:t>
            </a:r>
          </a:p>
        </p:txBody>
      </p:sp>
      <p:sp>
        <p:nvSpPr>
          <p:cNvPr id="17" name="TextBox 16">
            <a:extLst>
              <a:ext uri="{FF2B5EF4-FFF2-40B4-BE49-F238E27FC236}">
                <a16:creationId xmlns:a16="http://schemas.microsoft.com/office/drawing/2014/main" id="{3BB6C387-8B84-451F-9099-F6E5CC531399}"/>
              </a:ext>
            </a:extLst>
          </p:cNvPr>
          <p:cNvSpPr txBox="1"/>
          <p:nvPr/>
        </p:nvSpPr>
        <p:spPr>
          <a:xfrm>
            <a:off x="3749040" y="6126480"/>
            <a:ext cx="1645920" cy="457200"/>
          </a:xfrm>
          <a:prstGeom prst="rect">
            <a:avLst/>
          </a:prstGeom>
          <a:noFill/>
        </p:spPr>
        <p:txBody>
          <a:bodyPr wrap="square" lIns="0" tIns="0" rIns="0" bIns="0" rtlCol="0" anchor="t" anchorCtr="1">
            <a:spAutoFit/>
          </a:bodyPr>
          <a:lstStyle/>
          <a:p>
            <a:pPr algn="ctr"/>
            <a:r>
              <a:rPr lang="en-US" sz="2400" dirty="0">
                <a:solidFill>
                  <a:srgbClr val="FFFFFF"/>
                </a:solidFill>
              </a:rPr>
              <a:t>Time (Years)</a:t>
            </a:r>
          </a:p>
        </p:txBody>
      </p:sp>
      <p:cxnSp>
        <p:nvCxnSpPr>
          <p:cNvPr id="18" name="Straight Connector 17">
            <a:extLst>
              <a:ext uri="{FF2B5EF4-FFF2-40B4-BE49-F238E27FC236}">
                <a16:creationId xmlns:a16="http://schemas.microsoft.com/office/drawing/2014/main" id="{71335F6A-737C-41E8-AC10-F0D2B3816C83}"/>
              </a:ext>
            </a:extLst>
          </p:cNvPr>
          <p:cNvCxnSpPr>
            <a:cxnSpLocks/>
          </p:cNvCxnSpPr>
          <p:nvPr/>
        </p:nvCxnSpPr>
        <p:spPr>
          <a:xfrm>
            <a:off x="6583680" y="5486400"/>
            <a:ext cx="0" cy="3657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58909F-7E2A-45EF-9F53-5A8622E2A809}"/>
              </a:ext>
            </a:extLst>
          </p:cNvPr>
          <p:cNvSpPr txBox="1"/>
          <p:nvPr/>
        </p:nvSpPr>
        <p:spPr>
          <a:xfrm>
            <a:off x="6217920" y="5852160"/>
            <a:ext cx="640080" cy="365760"/>
          </a:xfrm>
          <a:prstGeom prst="rect">
            <a:avLst/>
          </a:prstGeom>
          <a:noFill/>
        </p:spPr>
        <p:txBody>
          <a:bodyPr wrap="square" lIns="0" tIns="0" rIns="0" bIns="0" rtlCol="0" anchor="t" anchorCtr="1">
            <a:spAutoFit/>
          </a:bodyPr>
          <a:lstStyle/>
          <a:p>
            <a:pPr algn="ctr"/>
            <a:r>
              <a:rPr lang="en-US" sz="2400" b="1" dirty="0">
                <a:solidFill>
                  <a:srgbClr val="FFFF00"/>
                </a:solidFill>
              </a:rPr>
              <a:t>1959</a:t>
            </a:r>
          </a:p>
        </p:txBody>
      </p:sp>
    </p:spTree>
    <p:extLst>
      <p:ext uri="{BB962C8B-B14F-4D97-AF65-F5344CB8AC3E}">
        <p14:creationId xmlns:p14="http://schemas.microsoft.com/office/powerpoint/2010/main" val="137547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p:txBody>
      </p:sp>
      <p:cxnSp>
        <p:nvCxnSpPr>
          <p:cNvPr id="3" name="Straight Arrow Connector 2">
            <a:extLst>
              <a:ext uri="{FF2B5EF4-FFF2-40B4-BE49-F238E27FC236}">
                <a16:creationId xmlns:a16="http://schemas.microsoft.com/office/drawing/2014/main" id="{3C96D400-4640-4693-87F4-54A8AEFAC2DA}"/>
              </a:ext>
            </a:extLst>
          </p:cNvPr>
          <p:cNvCxnSpPr>
            <a:cxnSpLocks/>
          </p:cNvCxnSpPr>
          <p:nvPr/>
        </p:nvCxnSpPr>
        <p:spPr>
          <a:xfrm flipV="1">
            <a:off x="914400" y="5669280"/>
            <a:ext cx="7315200" cy="0"/>
          </a:xfrm>
          <a:prstGeom prst="straightConnector1">
            <a:avLst/>
          </a:prstGeom>
          <a:ln w="38100">
            <a:solidFill>
              <a:srgbClr val="FFFFFF"/>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39D1A8-B110-4DE1-970F-B7789E2DB02B}"/>
              </a:ext>
            </a:extLst>
          </p:cNvPr>
          <p:cNvCxnSpPr>
            <a:cxnSpLocks/>
          </p:cNvCxnSpPr>
          <p:nvPr/>
        </p:nvCxnSpPr>
        <p:spPr>
          <a:xfrm>
            <a:off x="73152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6EC9CF-8E00-4E02-B189-957CF253B477}"/>
              </a:ext>
            </a:extLst>
          </p:cNvPr>
          <p:cNvCxnSpPr>
            <a:cxnSpLocks/>
          </p:cNvCxnSpPr>
          <p:nvPr/>
        </p:nvCxnSpPr>
        <p:spPr>
          <a:xfrm>
            <a:off x="54864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097929-5828-45CC-AEC0-90E8DA09774E}"/>
              </a:ext>
            </a:extLst>
          </p:cNvPr>
          <p:cNvCxnSpPr>
            <a:cxnSpLocks/>
          </p:cNvCxnSpPr>
          <p:nvPr/>
        </p:nvCxnSpPr>
        <p:spPr>
          <a:xfrm>
            <a:off x="36576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1750F8-9BB7-4D25-A268-372197F49340}"/>
              </a:ext>
            </a:extLst>
          </p:cNvPr>
          <p:cNvCxnSpPr>
            <a:cxnSpLocks/>
          </p:cNvCxnSpPr>
          <p:nvPr/>
        </p:nvCxnSpPr>
        <p:spPr>
          <a:xfrm>
            <a:off x="18288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769843-F0D3-45C5-A758-1596ABC660E9}"/>
              </a:ext>
            </a:extLst>
          </p:cNvPr>
          <p:cNvSpPr txBox="1"/>
          <p:nvPr/>
        </p:nvSpPr>
        <p:spPr>
          <a:xfrm>
            <a:off x="70408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2000</a:t>
            </a:r>
          </a:p>
        </p:txBody>
      </p:sp>
      <p:sp>
        <p:nvSpPr>
          <p:cNvPr id="14" name="TextBox 13">
            <a:extLst>
              <a:ext uri="{FF2B5EF4-FFF2-40B4-BE49-F238E27FC236}">
                <a16:creationId xmlns:a16="http://schemas.microsoft.com/office/drawing/2014/main" id="{3F9F2653-A320-4D67-9F2F-E76DE3E6324E}"/>
              </a:ext>
            </a:extLst>
          </p:cNvPr>
          <p:cNvSpPr txBox="1"/>
          <p:nvPr/>
        </p:nvSpPr>
        <p:spPr>
          <a:xfrm>
            <a:off x="15544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1700</a:t>
            </a:r>
          </a:p>
        </p:txBody>
      </p:sp>
      <p:sp>
        <p:nvSpPr>
          <p:cNvPr id="15" name="TextBox 14">
            <a:extLst>
              <a:ext uri="{FF2B5EF4-FFF2-40B4-BE49-F238E27FC236}">
                <a16:creationId xmlns:a16="http://schemas.microsoft.com/office/drawing/2014/main" id="{16D1E76F-000A-41A1-A22B-448FC90AF362}"/>
              </a:ext>
            </a:extLst>
          </p:cNvPr>
          <p:cNvSpPr txBox="1"/>
          <p:nvPr/>
        </p:nvSpPr>
        <p:spPr>
          <a:xfrm>
            <a:off x="33832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1800</a:t>
            </a:r>
          </a:p>
        </p:txBody>
      </p:sp>
      <p:sp>
        <p:nvSpPr>
          <p:cNvPr id="16" name="TextBox 15">
            <a:extLst>
              <a:ext uri="{FF2B5EF4-FFF2-40B4-BE49-F238E27FC236}">
                <a16:creationId xmlns:a16="http://schemas.microsoft.com/office/drawing/2014/main" id="{13BAB53B-0335-4EA0-BB77-6E9505DED4D4}"/>
              </a:ext>
            </a:extLst>
          </p:cNvPr>
          <p:cNvSpPr txBox="1"/>
          <p:nvPr/>
        </p:nvSpPr>
        <p:spPr>
          <a:xfrm>
            <a:off x="52120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1900</a:t>
            </a:r>
          </a:p>
        </p:txBody>
      </p:sp>
      <p:sp>
        <p:nvSpPr>
          <p:cNvPr id="17" name="TextBox 16">
            <a:extLst>
              <a:ext uri="{FF2B5EF4-FFF2-40B4-BE49-F238E27FC236}">
                <a16:creationId xmlns:a16="http://schemas.microsoft.com/office/drawing/2014/main" id="{3BB6C387-8B84-451F-9099-F6E5CC531399}"/>
              </a:ext>
            </a:extLst>
          </p:cNvPr>
          <p:cNvSpPr txBox="1"/>
          <p:nvPr/>
        </p:nvSpPr>
        <p:spPr>
          <a:xfrm>
            <a:off x="3749040" y="6126480"/>
            <a:ext cx="1645920" cy="457200"/>
          </a:xfrm>
          <a:prstGeom prst="rect">
            <a:avLst/>
          </a:prstGeom>
          <a:noFill/>
        </p:spPr>
        <p:txBody>
          <a:bodyPr wrap="square" lIns="0" tIns="0" rIns="0" bIns="0" rtlCol="0" anchor="t" anchorCtr="1">
            <a:spAutoFit/>
          </a:bodyPr>
          <a:lstStyle/>
          <a:p>
            <a:pPr algn="ctr"/>
            <a:r>
              <a:rPr lang="en-US" sz="2400" dirty="0">
                <a:solidFill>
                  <a:srgbClr val="FFFFFF"/>
                </a:solidFill>
              </a:rPr>
              <a:t>Time (Years)</a:t>
            </a:r>
          </a:p>
        </p:txBody>
      </p:sp>
      <p:cxnSp>
        <p:nvCxnSpPr>
          <p:cNvPr id="18" name="Straight Connector 17">
            <a:extLst>
              <a:ext uri="{FF2B5EF4-FFF2-40B4-BE49-F238E27FC236}">
                <a16:creationId xmlns:a16="http://schemas.microsoft.com/office/drawing/2014/main" id="{71335F6A-737C-41E8-AC10-F0D2B3816C83}"/>
              </a:ext>
            </a:extLst>
          </p:cNvPr>
          <p:cNvCxnSpPr>
            <a:cxnSpLocks/>
          </p:cNvCxnSpPr>
          <p:nvPr/>
        </p:nvCxnSpPr>
        <p:spPr>
          <a:xfrm>
            <a:off x="5029200" y="5486400"/>
            <a:ext cx="0" cy="3657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58909F-7E2A-45EF-9F53-5A8622E2A809}"/>
              </a:ext>
            </a:extLst>
          </p:cNvPr>
          <p:cNvSpPr txBox="1"/>
          <p:nvPr/>
        </p:nvSpPr>
        <p:spPr>
          <a:xfrm>
            <a:off x="4572000" y="5852160"/>
            <a:ext cx="640080" cy="365760"/>
          </a:xfrm>
          <a:prstGeom prst="rect">
            <a:avLst/>
          </a:prstGeom>
          <a:noFill/>
        </p:spPr>
        <p:txBody>
          <a:bodyPr wrap="square" lIns="0" tIns="0" rIns="0" bIns="0" rtlCol="0" anchor="t" anchorCtr="1">
            <a:spAutoFit/>
          </a:bodyPr>
          <a:lstStyle/>
          <a:p>
            <a:pPr algn="ctr"/>
            <a:r>
              <a:rPr lang="en-US" sz="2400" b="1" dirty="0">
                <a:solidFill>
                  <a:srgbClr val="FFFF00"/>
                </a:solidFill>
              </a:rPr>
              <a:t>1876</a:t>
            </a:r>
          </a:p>
        </p:txBody>
      </p:sp>
      <p:sp>
        <p:nvSpPr>
          <p:cNvPr id="13" name="TextBox 12">
            <a:extLst>
              <a:ext uri="{FF2B5EF4-FFF2-40B4-BE49-F238E27FC236}">
                <a16:creationId xmlns:a16="http://schemas.microsoft.com/office/drawing/2014/main" id="{046BEA79-FCFA-41E0-9B12-018B2B863420}"/>
              </a:ext>
            </a:extLst>
          </p:cNvPr>
          <p:cNvSpPr txBox="1"/>
          <p:nvPr/>
        </p:nvSpPr>
        <p:spPr>
          <a:xfrm>
            <a:off x="2103120" y="2560320"/>
            <a:ext cx="2926080" cy="1645920"/>
          </a:xfrm>
          <a:prstGeom prst="rect">
            <a:avLst/>
          </a:prstGeom>
          <a:noFill/>
          <a:ln w="38100">
            <a:solidFill>
              <a:srgbClr val="CCECFF"/>
            </a:solidFill>
          </a:ln>
        </p:spPr>
        <p:txBody>
          <a:bodyPr wrap="square" lIns="182880" tIns="182880" rIns="182880" bIns="182880" rtlCol="0" anchor="ctr" anchorCtr="0">
            <a:noAutofit/>
          </a:bodyPr>
          <a:lstStyle/>
          <a:p>
            <a:r>
              <a:rPr lang="en-US" sz="2400" b="1" dirty="0">
                <a:solidFill>
                  <a:srgbClr val="FFFF00"/>
                </a:solidFill>
              </a:rPr>
              <a:t>Statue of Liberty</a:t>
            </a:r>
          </a:p>
          <a:p>
            <a:r>
              <a:rPr lang="en-US" sz="2400" b="1" dirty="0">
                <a:solidFill>
                  <a:srgbClr val="FFFF00"/>
                </a:solidFill>
              </a:rPr>
              <a:t>Built: 1876</a:t>
            </a:r>
          </a:p>
          <a:p>
            <a:r>
              <a:rPr lang="en-US" sz="2400" b="1" dirty="0">
                <a:solidFill>
                  <a:srgbClr val="FFFF00"/>
                </a:solidFill>
              </a:rPr>
              <a:t>Location: Ellis Island</a:t>
            </a:r>
          </a:p>
          <a:p>
            <a:r>
              <a:rPr lang="en-US" sz="2400" b="1" dirty="0">
                <a:solidFill>
                  <a:srgbClr val="FFFF00"/>
                </a:solidFill>
              </a:rPr>
              <a:t>City, State: N.Y., N.Y.</a:t>
            </a:r>
          </a:p>
        </p:txBody>
      </p:sp>
      <p:cxnSp>
        <p:nvCxnSpPr>
          <p:cNvPr id="22" name="Straight Arrow Connector 21">
            <a:extLst>
              <a:ext uri="{FF2B5EF4-FFF2-40B4-BE49-F238E27FC236}">
                <a16:creationId xmlns:a16="http://schemas.microsoft.com/office/drawing/2014/main" id="{B852CBF1-91D1-4E94-BAC1-B3D3A8CC9101}"/>
              </a:ext>
            </a:extLst>
          </p:cNvPr>
          <p:cNvCxnSpPr/>
          <p:nvPr/>
        </p:nvCxnSpPr>
        <p:spPr>
          <a:xfrm>
            <a:off x="5029200" y="4206240"/>
            <a:ext cx="0" cy="1188720"/>
          </a:xfrm>
          <a:prstGeom prst="straightConnector1">
            <a:avLst/>
          </a:prstGeom>
          <a:ln w="38100">
            <a:solidFill>
              <a:srgbClr val="CCECFF"/>
            </a:solidFill>
            <a:tailEnd type="stealth" w="lg" len="lg"/>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AFFC367-2B6F-4554-95F7-B0FA0C74FC4D}"/>
              </a:ext>
            </a:extLst>
          </p:cNvPr>
          <p:cNvPicPr>
            <a:picLocks noChangeAspect="1"/>
          </p:cNvPicPr>
          <p:nvPr/>
        </p:nvPicPr>
        <p:blipFill>
          <a:blip r:embed="rId2"/>
          <a:stretch>
            <a:fillRect/>
          </a:stretch>
        </p:blipFill>
        <p:spPr>
          <a:xfrm>
            <a:off x="5303520" y="1463040"/>
            <a:ext cx="2795823" cy="3657600"/>
          </a:xfrm>
          <a:prstGeom prst="rect">
            <a:avLst/>
          </a:prstGeom>
        </p:spPr>
      </p:pic>
    </p:spTree>
    <p:extLst>
      <p:ext uri="{BB962C8B-B14F-4D97-AF65-F5344CB8AC3E}">
        <p14:creationId xmlns:p14="http://schemas.microsoft.com/office/powerpoint/2010/main" val="298954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p:txBody>
      </p:sp>
      <p:cxnSp>
        <p:nvCxnSpPr>
          <p:cNvPr id="3" name="Straight Arrow Connector 2">
            <a:extLst>
              <a:ext uri="{FF2B5EF4-FFF2-40B4-BE49-F238E27FC236}">
                <a16:creationId xmlns:a16="http://schemas.microsoft.com/office/drawing/2014/main" id="{3C96D400-4640-4693-87F4-54A8AEFAC2DA}"/>
              </a:ext>
            </a:extLst>
          </p:cNvPr>
          <p:cNvCxnSpPr>
            <a:cxnSpLocks/>
          </p:cNvCxnSpPr>
          <p:nvPr/>
        </p:nvCxnSpPr>
        <p:spPr>
          <a:xfrm flipV="1">
            <a:off x="914400" y="5669280"/>
            <a:ext cx="7315200" cy="0"/>
          </a:xfrm>
          <a:prstGeom prst="straightConnector1">
            <a:avLst/>
          </a:prstGeom>
          <a:ln w="38100">
            <a:solidFill>
              <a:srgbClr val="FFFFFF"/>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39D1A8-B110-4DE1-970F-B7789E2DB02B}"/>
              </a:ext>
            </a:extLst>
          </p:cNvPr>
          <p:cNvCxnSpPr>
            <a:cxnSpLocks/>
          </p:cNvCxnSpPr>
          <p:nvPr/>
        </p:nvCxnSpPr>
        <p:spPr>
          <a:xfrm>
            <a:off x="73152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6EC9CF-8E00-4E02-B189-957CF253B477}"/>
              </a:ext>
            </a:extLst>
          </p:cNvPr>
          <p:cNvCxnSpPr>
            <a:cxnSpLocks/>
          </p:cNvCxnSpPr>
          <p:nvPr/>
        </p:nvCxnSpPr>
        <p:spPr>
          <a:xfrm>
            <a:off x="54864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097929-5828-45CC-AEC0-90E8DA09774E}"/>
              </a:ext>
            </a:extLst>
          </p:cNvPr>
          <p:cNvCxnSpPr>
            <a:cxnSpLocks/>
          </p:cNvCxnSpPr>
          <p:nvPr/>
        </p:nvCxnSpPr>
        <p:spPr>
          <a:xfrm>
            <a:off x="36576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1750F8-9BB7-4D25-A268-372197F49340}"/>
              </a:ext>
            </a:extLst>
          </p:cNvPr>
          <p:cNvCxnSpPr>
            <a:cxnSpLocks/>
          </p:cNvCxnSpPr>
          <p:nvPr/>
        </p:nvCxnSpPr>
        <p:spPr>
          <a:xfrm>
            <a:off x="18288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769843-F0D3-45C5-A758-1596ABC660E9}"/>
              </a:ext>
            </a:extLst>
          </p:cNvPr>
          <p:cNvSpPr txBox="1"/>
          <p:nvPr/>
        </p:nvSpPr>
        <p:spPr>
          <a:xfrm>
            <a:off x="70408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2000</a:t>
            </a:r>
          </a:p>
        </p:txBody>
      </p:sp>
      <p:sp>
        <p:nvSpPr>
          <p:cNvPr id="14" name="TextBox 13">
            <a:extLst>
              <a:ext uri="{FF2B5EF4-FFF2-40B4-BE49-F238E27FC236}">
                <a16:creationId xmlns:a16="http://schemas.microsoft.com/office/drawing/2014/main" id="{3F9F2653-A320-4D67-9F2F-E76DE3E6324E}"/>
              </a:ext>
            </a:extLst>
          </p:cNvPr>
          <p:cNvSpPr txBox="1"/>
          <p:nvPr/>
        </p:nvSpPr>
        <p:spPr>
          <a:xfrm>
            <a:off x="15544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1700</a:t>
            </a:r>
          </a:p>
        </p:txBody>
      </p:sp>
      <p:sp>
        <p:nvSpPr>
          <p:cNvPr id="15" name="TextBox 14">
            <a:extLst>
              <a:ext uri="{FF2B5EF4-FFF2-40B4-BE49-F238E27FC236}">
                <a16:creationId xmlns:a16="http://schemas.microsoft.com/office/drawing/2014/main" id="{16D1E76F-000A-41A1-A22B-448FC90AF362}"/>
              </a:ext>
            </a:extLst>
          </p:cNvPr>
          <p:cNvSpPr txBox="1"/>
          <p:nvPr/>
        </p:nvSpPr>
        <p:spPr>
          <a:xfrm>
            <a:off x="33832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1800</a:t>
            </a:r>
          </a:p>
        </p:txBody>
      </p:sp>
      <p:sp>
        <p:nvSpPr>
          <p:cNvPr id="16" name="TextBox 15">
            <a:extLst>
              <a:ext uri="{FF2B5EF4-FFF2-40B4-BE49-F238E27FC236}">
                <a16:creationId xmlns:a16="http://schemas.microsoft.com/office/drawing/2014/main" id="{13BAB53B-0335-4EA0-BB77-6E9505DED4D4}"/>
              </a:ext>
            </a:extLst>
          </p:cNvPr>
          <p:cNvSpPr txBox="1"/>
          <p:nvPr/>
        </p:nvSpPr>
        <p:spPr>
          <a:xfrm>
            <a:off x="52120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1900</a:t>
            </a:r>
          </a:p>
        </p:txBody>
      </p:sp>
      <p:sp>
        <p:nvSpPr>
          <p:cNvPr id="17" name="TextBox 16">
            <a:extLst>
              <a:ext uri="{FF2B5EF4-FFF2-40B4-BE49-F238E27FC236}">
                <a16:creationId xmlns:a16="http://schemas.microsoft.com/office/drawing/2014/main" id="{3BB6C387-8B84-451F-9099-F6E5CC531399}"/>
              </a:ext>
            </a:extLst>
          </p:cNvPr>
          <p:cNvSpPr txBox="1"/>
          <p:nvPr/>
        </p:nvSpPr>
        <p:spPr>
          <a:xfrm>
            <a:off x="3749040" y="6126480"/>
            <a:ext cx="1645920" cy="457200"/>
          </a:xfrm>
          <a:prstGeom prst="rect">
            <a:avLst/>
          </a:prstGeom>
          <a:noFill/>
        </p:spPr>
        <p:txBody>
          <a:bodyPr wrap="square" lIns="0" tIns="0" rIns="0" bIns="0" rtlCol="0" anchor="t" anchorCtr="1">
            <a:spAutoFit/>
          </a:bodyPr>
          <a:lstStyle/>
          <a:p>
            <a:pPr algn="ctr"/>
            <a:r>
              <a:rPr lang="en-US" sz="2400" dirty="0">
                <a:solidFill>
                  <a:srgbClr val="FFFFFF"/>
                </a:solidFill>
              </a:rPr>
              <a:t>Time (Years)</a:t>
            </a:r>
          </a:p>
        </p:txBody>
      </p:sp>
      <p:cxnSp>
        <p:nvCxnSpPr>
          <p:cNvPr id="18" name="Straight Connector 17">
            <a:extLst>
              <a:ext uri="{FF2B5EF4-FFF2-40B4-BE49-F238E27FC236}">
                <a16:creationId xmlns:a16="http://schemas.microsoft.com/office/drawing/2014/main" id="{71335F6A-737C-41E8-AC10-F0D2B3816C83}"/>
              </a:ext>
            </a:extLst>
          </p:cNvPr>
          <p:cNvCxnSpPr>
            <a:cxnSpLocks/>
          </p:cNvCxnSpPr>
          <p:nvPr/>
        </p:nvCxnSpPr>
        <p:spPr>
          <a:xfrm>
            <a:off x="5029200" y="5486400"/>
            <a:ext cx="0" cy="3657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58909F-7E2A-45EF-9F53-5A8622E2A809}"/>
              </a:ext>
            </a:extLst>
          </p:cNvPr>
          <p:cNvSpPr txBox="1"/>
          <p:nvPr/>
        </p:nvSpPr>
        <p:spPr>
          <a:xfrm>
            <a:off x="4572000" y="5852160"/>
            <a:ext cx="640080" cy="365760"/>
          </a:xfrm>
          <a:prstGeom prst="rect">
            <a:avLst/>
          </a:prstGeom>
          <a:noFill/>
        </p:spPr>
        <p:txBody>
          <a:bodyPr wrap="square" lIns="0" tIns="0" rIns="0" bIns="0" rtlCol="0" anchor="t" anchorCtr="1">
            <a:spAutoFit/>
          </a:bodyPr>
          <a:lstStyle/>
          <a:p>
            <a:pPr algn="ctr"/>
            <a:r>
              <a:rPr lang="en-US" sz="2400" b="1" dirty="0">
                <a:solidFill>
                  <a:srgbClr val="FFFF00"/>
                </a:solidFill>
              </a:rPr>
              <a:t>1875</a:t>
            </a:r>
          </a:p>
        </p:txBody>
      </p:sp>
    </p:spTree>
    <p:extLst>
      <p:ext uri="{BB962C8B-B14F-4D97-AF65-F5344CB8AC3E}">
        <p14:creationId xmlns:p14="http://schemas.microsoft.com/office/powerpoint/2010/main" val="525761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p:txBody>
      </p:sp>
      <p:cxnSp>
        <p:nvCxnSpPr>
          <p:cNvPr id="3" name="Straight Arrow Connector 2">
            <a:extLst>
              <a:ext uri="{FF2B5EF4-FFF2-40B4-BE49-F238E27FC236}">
                <a16:creationId xmlns:a16="http://schemas.microsoft.com/office/drawing/2014/main" id="{3C96D400-4640-4693-87F4-54A8AEFAC2DA}"/>
              </a:ext>
            </a:extLst>
          </p:cNvPr>
          <p:cNvCxnSpPr>
            <a:cxnSpLocks/>
          </p:cNvCxnSpPr>
          <p:nvPr/>
        </p:nvCxnSpPr>
        <p:spPr>
          <a:xfrm flipV="1">
            <a:off x="914400" y="5669280"/>
            <a:ext cx="7315200" cy="0"/>
          </a:xfrm>
          <a:prstGeom prst="straightConnector1">
            <a:avLst/>
          </a:prstGeom>
          <a:ln w="38100">
            <a:solidFill>
              <a:srgbClr val="FFFFFF"/>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39D1A8-B110-4DE1-970F-B7789E2DB02B}"/>
              </a:ext>
            </a:extLst>
          </p:cNvPr>
          <p:cNvCxnSpPr>
            <a:cxnSpLocks/>
          </p:cNvCxnSpPr>
          <p:nvPr/>
        </p:nvCxnSpPr>
        <p:spPr>
          <a:xfrm>
            <a:off x="68580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6EC9CF-8E00-4E02-B189-957CF253B477}"/>
              </a:ext>
            </a:extLst>
          </p:cNvPr>
          <p:cNvCxnSpPr>
            <a:cxnSpLocks/>
          </p:cNvCxnSpPr>
          <p:nvPr/>
        </p:nvCxnSpPr>
        <p:spPr>
          <a:xfrm>
            <a:off x="50292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097929-5828-45CC-AEC0-90E8DA09774E}"/>
              </a:ext>
            </a:extLst>
          </p:cNvPr>
          <p:cNvCxnSpPr>
            <a:cxnSpLocks/>
          </p:cNvCxnSpPr>
          <p:nvPr/>
        </p:nvCxnSpPr>
        <p:spPr>
          <a:xfrm>
            <a:off x="32004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1750F8-9BB7-4D25-A268-372197F49340}"/>
              </a:ext>
            </a:extLst>
          </p:cNvPr>
          <p:cNvCxnSpPr>
            <a:cxnSpLocks/>
          </p:cNvCxnSpPr>
          <p:nvPr/>
        </p:nvCxnSpPr>
        <p:spPr>
          <a:xfrm>
            <a:off x="13716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769843-F0D3-45C5-A758-1596ABC660E9}"/>
              </a:ext>
            </a:extLst>
          </p:cNvPr>
          <p:cNvSpPr txBox="1"/>
          <p:nvPr/>
        </p:nvSpPr>
        <p:spPr>
          <a:xfrm>
            <a:off x="6492240" y="5852160"/>
            <a:ext cx="822960" cy="276999"/>
          </a:xfrm>
          <a:prstGeom prst="rect">
            <a:avLst/>
          </a:prstGeom>
          <a:noFill/>
        </p:spPr>
        <p:txBody>
          <a:bodyPr wrap="square" lIns="0" tIns="0" rIns="0" bIns="0" rtlCol="0" anchor="t" anchorCtr="1">
            <a:spAutoFit/>
          </a:bodyPr>
          <a:lstStyle/>
          <a:p>
            <a:pPr algn="ctr"/>
            <a:r>
              <a:rPr lang="en-US" dirty="0">
                <a:solidFill>
                  <a:srgbClr val="FFFFFF"/>
                </a:solidFill>
              </a:rPr>
              <a:t>1 AD</a:t>
            </a:r>
          </a:p>
        </p:txBody>
      </p:sp>
      <p:sp>
        <p:nvSpPr>
          <p:cNvPr id="14" name="TextBox 13">
            <a:extLst>
              <a:ext uri="{FF2B5EF4-FFF2-40B4-BE49-F238E27FC236}">
                <a16:creationId xmlns:a16="http://schemas.microsoft.com/office/drawing/2014/main" id="{3F9F2653-A320-4D67-9F2F-E76DE3E6324E}"/>
              </a:ext>
            </a:extLst>
          </p:cNvPr>
          <p:cNvSpPr txBox="1"/>
          <p:nvPr/>
        </p:nvSpPr>
        <p:spPr>
          <a:xfrm>
            <a:off x="914400" y="5852160"/>
            <a:ext cx="822960" cy="274320"/>
          </a:xfrm>
          <a:prstGeom prst="rect">
            <a:avLst/>
          </a:prstGeom>
          <a:noFill/>
        </p:spPr>
        <p:txBody>
          <a:bodyPr wrap="square" lIns="0" tIns="0" rIns="0" bIns="0" rtlCol="0" anchor="t" anchorCtr="1">
            <a:spAutoFit/>
          </a:bodyPr>
          <a:lstStyle/>
          <a:p>
            <a:pPr algn="ctr"/>
            <a:r>
              <a:rPr lang="en-US" dirty="0">
                <a:solidFill>
                  <a:srgbClr val="FFFFFF"/>
                </a:solidFill>
              </a:rPr>
              <a:t>3000 BC</a:t>
            </a:r>
          </a:p>
        </p:txBody>
      </p:sp>
      <p:sp>
        <p:nvSpPr>
          <p:cNvPr id="15" name="TextBox 14">
            <a:extLst>
              <a:ext uri="{FF2B5EF4-FFF2-40B4-BE49-F238E27FC236}">
                <a16:creationId xmlns:a16="http://schemas.microsoft.com/office/drawing/2014/main" id="{16D1E76F-000A-41A1-A22B-448FC90AF362}"/>
              </a:ext>
            </a:extLst>
          </p:cNvPr>
          <p:cNvSpPr txBox="1"/>
          <p:nvPr/>
        </p:nvSpPr>
        <p:spPr>
          <a:xfrm>
            <a:off x="2834640" y="5852160"/>
            <a:ext cx="822960" cy="274320"/>
          </a:xfrm>
          <a:prstGeom prst="rect">
            <a:avLst/>
          </a:prstGeom>
          <a:noFill/>
        </p:spPr>
        <p:txBody>
          <a:bodyPr wrap="square" lIns="0" tIns="0" rIns="0" bIns="0" rtlCol="0" anchor="t" anchorCtr="1">
            <a:spAutoFit/>
          </a:bodyPr>
          <a:lstStyle/>
          <a:p>
            <a:pPr algn="ctr"/>
            <a:r>
              <a:rPr lang="en-US" dirty="0">
                <a:solidFill>
                  <a:srgbClr val="FFFFFF"/>
                </a:solidFill>
              </a:rPr>
              <a:t>2000 BC</a:t>
            </a:r>
          </a:p>
        </p:txBody>
      </p:sp>
      <p:sp>
        <p:nvSpPr>
          <p:cNvPr id="16" name="TextBox 15">
            <a:extLst>
              <a:ext uri="{FF2B5EF4-FFF2-40B4-BE49-F238E27FC236}">
                <a16:creationId xmlns:a16="http://schemas.microsoft.com/office/drawing/2014/main" id="{13BAB53B-0335-4EA0-BB77-6E9505DED4D4}"/>
              </a:ext>
            </a:extLst>
          </p:cNvPr>
          <p:cNvSpPr txBox="1"/>
          <p:nvPr/>
        </p:nvSpPr>
        <p:spPr>
          <a:xfrm>
            <a:off x="4663440" y="5852160"/>
            <a:ext cx="822960" cy="274320"/>
          </a:xfrm>
          <a:prstGeom prst="rect">
            <a:avLst/>
          </a:prstGeom>
          <a:noFill/>
        </p:spPr>
        <p:txBody>
          <a:bodyPr wrap="square" lIns="0" tIns="0" rIns="0" bIns="0" rtlCol="0" anchor="t" anchorCtr="1">
            <a:spAutoFit/>
          </a:bodyPr>
          <a:lstStyle/>
          <a:p>
            <a:pPr algn="ctr"/>
            <a:r>
              <a:rPr lang="en-US" dirty="0">
                <a:solidFill>
                  <a:srgbClr val="FFFFFF"/>
                </a:solidFill>
              </a:rPr>
              <a:t>1000 BC</a:t>
            </a:r>
          </a:p>
        </p:txBody>
      </p:sp>
      <p:sp>
        <p:nvSpPr>
          <p:cNvPr id="17" name="TextBox 16">
            <a:extLst>
              <a:ext uri="{FF2B5EF4-FFF2-40B4-BE49-F238E27FC236}">
                <a16:creationId xmlns:a16="http://schemas.microsoft.com/office/drawing/2014/main" id="{3BB6C387-8B84-451F-9099-F6E5CC531399}"/>
              </a:ext>
            </a:extLst>
          </p:cNvPr>
          <p:cNvSpPr txBox="1"/>
          <p:nvPr/>
        </p:nvSpPr>
        <p:spPr>
          <a:xfrm>
            <a:off x="3749040" y="6126480"/>
            <a:ext cx="1645920" cy="457200"/>
          </a:xfrm>
          <a:prstGeom prst="rect">
            <a:avLst/>
          </a:prstGeom>
          <a:noFill/>
        </p:spPr>
        <p:txBody>
          <a:bodyPr wrap="square" lIns="0" tIns="0" rIns="0" bIns="0" rtlCol="0" anchor="t" anchorCtr="1">
            <a:spAutoFit/>
          </a:bodyPr>
          <a:lstStyle/>
          <a:p>
            <a:pPr algn="ctr"/>
            <a:r>
              <a:rPr lang="en-US" sz="2400" dirty="0">
                <a:solidFill>
                  <a:srgbClr val="FFFFFF"/>
                </a:solidFill>
              </a:rPr>
              <a:t>Time (Years)</a:t>
            </a:r>
          </a:p>
        </p:txBody>
      </p:sp>
      <p:cxnSp>
        <p:nvCxnSpPr>
          <p:cNvPr id="18" name="Straight Connector 17">
            <a:extLst>
              <a:ext uri="{FF2B5EF4-FFF2-40B4-BE49-F238E27FC236}">
                <a16:creationId xmlns:a16="http://schemas.microsoft.com/office/drawing/2014/main" id="{71335F6A-737C-41E8-AC10-F0D2B3816C83}"/>
              </a:ext>
            </a:extLst>
          </p:cNvPr>
          <p:cNvCxnSpPr>
            <a:cxnSpLocks/>
          </p:cNvCxnSpPr>
          <p:nvPr/>
        </p:nvCxnSpPr>
        <p:spPr>
          <a:xfrm>
            <a:off x="2103120" y="5486400"/>
            <a:ext cx="0" cy="3657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58909F-7E2A-45EF-9F53-5A8622E2A809}"/>
              </a:ext>
            </a:extLst>
          </p:cNvPr>
          <p:cNvSpPr txBox="1"/>
          <p:nvPr/>
        </p:nvSpPr>
        <p:spPr>
          <a:xfrm>
            <a:off x="1691640" y="5852160"/>
            <a:ext cx="1188720" cy="365760"/>
          </a:xfrm>
          <a:prstGeom prst="rect">
            <a:avLst/>
          </a:prstGeom>
          <a:noFill/>
        </p:spPr>
        <p:txBody>
          <a:bodyPr wrap="square" lIns="0" tIns="0" rIns="0" bIns="0" rtlCol="0" anchor="t" anchorCtr="1">
            <a:spAutoFit/>
          </a:bodyPr>
          <a:lstStyle/>
          <a:p>
            <a:pPr algn="ctr"/>
            <a:r>
              <a:rPr lang="en-US" sz="2400" b="1" dirty="0">
                <a:solidFill>
                  <a:srgbClr val="FFFF00"/>
                </a:solidFill>
              </a:rPr>
              <a:t>2600 BC</a:t>
            </a:r>
          </a:p>
        </p:txBody>
      </p:sp>
      <p:sp>
        <p:nvSpPr>
          <p:cNvPr id="13" name="TextBox 12">
            <a:extLst>
              <a:ext uri="{FF2B5EF4-FFF2-40B4-BE49-F238E27FC236}">
                <a16:creationId xmlns:a16="http://schemas.microsoft.com/office/drawing/2014/main" id="{046BEA79-FCFA-41E0-9B12-018B2B863420}"/>
              </a:ext>
            </a:extLst>
          </p:cNvPr>
          <p:cNvSpPr txBox="1"/>
          <p:nvPr/>
        </p:nvSpPr>
        <p:spPr>
          <a:xfrm>
            <a:off x="548640" y="3017520"/>
            <a:ext cx="3200400" cy="1188720"/>
          </a:xfrm>
          <a:prstGeom prst="rect">
            <a:avLst/>
          </a:prstGeom>
          <a:noFill/>
          <a:ln w="38100">
            <a:solidFill>
              <a:srgbClr val="CCECFF"/>
            </a:solidFill>
          </a:ln>
        </p:spPr>
        <p:txBody>
          <a:bodyPr wrap="square" lIns="182880" tIns="182880" rIns="182880" bIns="182880" rtlCol="0" anchor="ctr" anchorCtr="0">
            <a:noAutofit/>
          </a:bodyPr>
          <a:lstStyle/>
          <a:p>
            <a:r>
              <a:rPr lang="en-US" sz="2400" b="1" dirty="0">
                <a:solidFill>
                  <a:srgbClr val="FFFF00"/>
                </a:solidFill>
              </a:rPr>
              <a:t>Great Pyramid of Giza</a:t>
            </a:r>
          </a:p>
          <a:p>
            <a:r>
              <a:rPr lang="en-US" sz="2400" b="1" dirty="0">
                <a:solidFill>
                  <a:srgbClr val="FFFF00"/>
                </a:solidFill>
              </a:rPr>
              <a:t>Built: ~2600 BC</a:t>
            </a:r>
          </a:p>
          <a:p>
            <a:r>
              <a:rPr lang="en-US" sz="2400" b="1" dirty="0">
                <a:solidFill>
                  <a:srgbClr val="FFFF00"/>
                </a:solidFill>
              </a:rPr>
              <a:t>Location: Giza, Egypt</a:t>
            </a:r>
          </a:p>
        </p:txBody>
      </p:sp>
      <p:cxnSp>
        <p:nvCxnSpPr>
          <p:cNvPr id="22" name="Straight Arrow Connector 21">
            <a:extLst>
              <a:ext uri="{FF2B5EF4-FFF2-40B4-BE49-F238E27FC236}">
                <a16:creationId xmlns:a16="http://schemas.microsoft.com/office/drawing/2014/main" id="{B852CBF1-91D1-4E94-BAC1-B3D3A8CC9101}"/>
              </a:ext>
            </a:extLst>
          </p:cNvPr>
          <p:cNvCxnSpPr/>
          <p:nvPr/>
        </p:nvCxnSpPr>
        <p:spPr>
          <a:xfrm>
            <a:off x="2103120" y="4206240"/>
            <a:ext cx="0" cy="1188720"/>
          </a:xfrm>
          <a:prstGeom prst="straightConnector1">
            <a:avLst/>
          </a:prstGeom>
          <a:ln w="38100">
            <a:solidFill>
              <a:srgbClr val="CCEC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0CAB275-3843-469E-AD8D-539E38494428}"/>
              </a:ext>
            </a:extLst>
          </p:cNvPr>
          <p:cNvCxnSpPr>
            <a:cxnSpLocks/>
          </p:cNvCxnSpPr>
          <p:nvPr/>
        </p:nvCxnSpPr>
        <p:spPr>
          <a:xfrm>
            <a:off x="768096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13A7235-446F-4906-B4D0-83D2C2A74338}"/>
              </a:ext>
            </a:extLst>
          </p:cNvPr>
          <p:cNvSpPr txBox="1"/>
          <p:nvPr/>
        </p:nvSpPr>
        <p:spPr>
          <a:xfrm>
            <a:off x="7315200" y="5852160"/>
            <a:ext cx="822960" cy="276999"/>
          </a:xfrm>
          <a:prstGeom prst="rect">
            <a:avLst/>
          </a:prstGeom>
          <a:noFill/>
        </p:spPr>
        <p:txBody>
          <a:bodyPr wrap="square" lIns="0" tIns="0" rIns="0" bIns="0" rtlCol="0" anchor="t" anchorCtr="1">
            <a:spAutoFit/>
          </a:bodyPr>
          <a:lstStyle/>
          <a:p>
            <a:pPr algn="ctr"/>
            <a:r>
              <a:rPr lang="en-US" dirty="0">
                <a:solidFill>
                  <a:srgbClr val="FFFFFF"/>
                </a:solidFill>
              </a:rPr>
              <a:t>500 AD</a:t>
            </a:r>
          </a:p>
        </p:txBody>
      </p:sp>
      <p:pic>
        <p:nvPicPr>
          <p:cNvPr id="4" name="Picture 3">
            <a:extLst>
              <a:ext uri="{FF2B5EF4-FFF2-40B4-BE49-F238E27FC236}">
                <a16:creationId xmlns:a16="http://schemas.microsoft.com/office/drawing/2014/main" id="{9306F87B-04E8-4A08-9398-C9910D4994A3}"/>
              </a:ext>
            </a:extLst>
          </p:cNvPr>
          <p:cNvPicPr>
            <a:picLocks noChangeAspect="1"/>
          </p:cNvPicPr>
          <p:nvPr/>
        </p:nvPicPr>
        <p:blipFill>
          <a:blip r:embed="rId2"/>
          <a:stretch>
            <a:fillRect/>
          </a:stretch>
        </p:blipFill>
        <p:spPr>
          <a:xfrm>
            <a:off x="4023360" y="1485900"/>
            <a:ext cx="4572000" cy="3048000"/>
          </a:xfrm>
          <a:prstGeom prst="rect">
            <a:avLst/>
          </a:prstGeom>
        </p:spPr>
      </p:pic>
    </p:spTree>
    <p:extLst>
      <p:ext uri="{BB962C8B-B14F-4D97-AF65-F5344CB8AC3E}">
        <p14:creationId xmlns:p14="http://schemas.microsoft.com/office/powerpoint/2010/main" val="91749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p:txBody>
      </p:sp>
      <p:cxnSp>
        <p:nvCxnSpPr>
          <p:cNvPr id="3" name="Straight Arrow Connector 2">
            <a:extLst>
              <a:ext uri="{FF2B5EF4-FFF2-40B4-BE49-F238E27FC236}">
                <a16:creationId xmlns:a16="http://schemas.microsoft.com/office/drawing/2014/main" id="{3C96D400-4640-4693-87F4-54A8AEFAC2DA}"/>
              </a:ext>
            </a:extLst>
          </p:cNvPr>
          <p:cNvCxnSpPr>
            <a:cxnSpLocks/>
          </p:cNvCxnSpPr>
          <p:nvPr/>
        </p:nvCxnSpPr>
        <p:spPr>
          <a:xfrm flipV="1">
            <a:off x="914400" y="5669280"/>
            <a:ext cx="7315200" cy="0"/>
          </a:xfrm>
          <a:prstGeom prst="straightConnector1">
            <a:avLst/>
          </a:prstGeom>
          <a:ln w="38100">
            <a:solidFill>
              <a:srgbClr val="FFFFFF"/>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39D1A8-B110-4DE1-970F-B7789E2DB02B}"/>
              </a:ext>
            </a:extLst>
          </p:cNvPr>
          <p:cNvCxnSpPr>
            <a:cxnSpLocks/>
          </p:cNvCxnSpPr>
          <p:nvPr/>
        </p:nvCxnSpPr>
        <p:spPr>
          <a:xfrm>
            <a:off x="68580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6EC9CF-8E00-4E02-B189-957CF253B477}"/>
              </a:ext>
            </a:extLst>
          </p:cNvPr>
          <p:cNvCxnSpPr>
            <a:cxnSpLocks/>
          </p:cNvCxnSpPr>
          <p:nvPr/>
        </p:nvCxnSpPr>
        <p:spPr>
          <a:xfrm>
            <a:off x="50292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097929-5828-45CC-AEC0-90E8DA09774E}"/>
              </a:ext>
            </a:extLst>
          </p:cNvPr>
          <p:cNvCxnSpPr>
            <a:cxnSpLocks/>
          </p:cNvCxnSpPr>
          <p:nvPr/>
        </p:nvCxnSpPr>
        <p:spPr>
          <a:xfrm>
            <a:off x="32004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1750F8-9BB7-4D25-A268-372197F49340}"/>
              </a:ext>
            </a:extLst>
          </p:cNvPr>
          <p:cNvCxnSpPr>
            <a:cxnSpLocks/>
          </p:cNvCxnSpPr>
          <p:nvPr/>
        </p:nvCxnSpPr>
        <p:spPr>
          <a:xfrm>
            <a:off x="13716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769843-F0D3-45C5-A758-1596ABC660E9}"/>
              </a:ext>
            </a:extLst>
          </p:cNvPr>
          <p:cNvSpPr txBox="1"/>
          <p:nvPr/>
        </p:nvSpPr>
        <p:spPr>
          <a:xfrm>
            <a:off x="6492240" y="5852160"/>
            <a:ext cx="822960" cy="276999"/>
          </a:xfrm>
          <a:prstGeom prst="rect">
            <a:avLst/>
          </a:prstGeom>
          <a:noFill/>
        </p:spPr>
        <p:txBody>
          <a:bodyPr wrap="square" lIns="0" tIns="0" rIns="0" bIns="0" rtlCol="0" anchor="t" anchorCtr="1">
            <a:spAutoFit/>
          </a:bodyPr>
          <a:lstStyle/>
          <a:p>
            <a:pPr algn="ctr"/>
            <a:r>
              <a:rPr lang="en-US" dirty="0">
                <a:solidFill>
                  <a:srgbClr val="FFFFFF"/>
                </a:solidFill>
              </a:rPr>
              <a:t>1 AD</a:t>
            </a:r>
          </a:p>
        </p:txBody>
      </p:sp>
      <p:sp>
        <p:nvSpPr>
          <p:cNvPr id="14" name="TextBox 13">
            <a:extLst>
              <a:ext uri="{FF2B5EF4-FFF2-40B4-BE49-F238E27FC236}">
                <a16:creationId xmlns:a16="http://schemas.microsoft.com/office/drawing/2014/main" id="{3F9F2653-A320-4D67-9F2F-E76DE3E6324E}"/>
              </a:ext>
            </a:extLst>
          </p:cNvPr>
          <p:cNvSpPr txBox="1"/>
          <p:nvPr/>
        </p:nvSpPr>
        <p:spPr>
          <a:xfrm>
            <a:off x="914400" y="5852160"/>
            <a:ext cx="822960" cy="274320"/>
          </a:xfrm>
          <a:prstGeom prst="rect">
            <a:avLst/>
          </a:prstGeom>
          <a:noFill/>
        </p:spPr>
        <p:txBody>
          <a:bodyPr wrap="square" lIns="0" tIns="0" rIns="0" bIns="0" rtlCol="0" anchor="t" anchorCtr="1">
            <a:spAutoFit/>
          </a:bodyPr>
          <a:lstStyle/>
          <a:p>
            <a:pPr algn="ctr"/>
            <a:r>
              <a:rPr lang="en-US" dirty="0">
                <a:solidFill>
                  <a:srgbClr val="FFFFFF"/>
                </a:solidFill>
              </a:rPr>
              <a:t>3000 BC</a:t>
            </a:r>
          </a:p>
        </p:txBody>
      </p:sp>
      <p:sp>
        <p:nvSpPr>
          <p:cNvPr id="15" name="TextBox 14">
            <a:extLst>
              <a:ext uri="{FF2B5EF4-FFF2-40B4-BE49-F238E27FC236}">
                <a16:creationId xmlns:a16="http://schemas.microsoft.com/office/drawing/2014/main" id="{16D1E76F-000A-41A1-A22B-448FC90AF362}"/>
              </a:ext>
            </a:extLst>
          </p:cNvPr>
          <p:cNvSpPr txBox="1"/>
          <p:nvPr/>
        </p:nvSpPr>
        <p:spPr>
          <a:xfrm>
            <a:off x="2834640" y="5852160"/>
            <a:ext cx="822960" cy="274320"/>
          </a:xfrm>
          <a:prstGeom prst="rect">
            <a:avLst/>
          </a:prstGeom>
          <a:noFill/>
        </p:spPr>
        <p:txBody>
          <a:bodyPr wrap="square" lIns="0" tIns="0" rIns="0" bIns="0" rtlCol="0" anchor="t" anchorCtr="1">
            <a:spAutoFit/>
          </a:bodyPr>
          <a:lstStyle/>
          <a:p>
            <a:pPr algn="ctr"/>
            <a:r>
              <a:rPr lang="en-US" dirty="0">
                <a:solidFill>
                  <a:srgbClr val="FFFFFF"/>
                </a:solidFill>
              </a:rPr>
              <a:t>2000 BC</a:t>
            </a:r>
          </a:p>
        </p:txBody>
      </p:sp>
      <p:sp>
        <p:nvSpPr>
          <p:cNvPr id="16" name="TextBox 15">
            <a:extLst>
              <a:ext uri="{FF2B5EF4-FFF2-40B4-BE49-F238E27FC236}">
                <a16:creationId xmlns:a16="http://schemas.microsoft.com/office/drawing/2014/main" id="{13BAB53B-0335-4EA0-BB77-6E9505DED4D4}"/>
              </a:ext>
            </a:extLst>
          </p:cNvPr>
          <p:cNvSpPr txBox="1"/>
          <p:nvPr/>
        </p:nvSpPr>
        <p:spPr>
          <a:xfrm>
            <a:off x="4663440" y="5852160"/>
            <a:ext cx="822960" cy="274320"/>
          </a:xfrm>
          <a:prstGeom prst="rect">
            <a:avLst/>
          </a:prstGeom>
          <a:noFill/>
        </p:spPr>
        <p:txBody>
          <a:bodyPr wrap="square" lIns="0" tIns="0" rIns="0" bIns="0" rtlCol="0" anchor="t" anchorCtr="1">
            <a:spAutoFit/>
          </a:bodyPr>
          <a:lstStyle/>
          <a:p>
            <a:pPr algn="ctr"/>
            <a:r>
              <a:rPr lang="en-US" dirty="0">
                <a:solidFill>
                  <a:srgbClr val="FFFFFF"/>
                </a:solidFill>
              </a:rPr>
              <a:t>1000 BC</a:t>
            </a:r>
          </a:p>
        </p:txBody>
      </p:sp>
      <p:sp>
        <p:nvSpPr>
          <p:cNvPr id="17" name="TextBox 16">
            <a:extLst>
              <a:ext uri="{FF2B5EF4-FFF2-40B4-BE49-F238E27FC236}">
                <a16:creationId xmlns:a16="http://schemas.microsoft.com/office/drawing/2014/main" id="{3BB6C387-8B84-451F-9099-F6E5CC531399}"/>
              </a:ext>
            </a:extLst>
          </p:cNvPr>
          <p:cNvSpPr txBox="1"/>
          <p:nvPr/>
        </p:nvSpPr>
        <p:spPr>
          <a:xfrm>
            <a:off x="3749040" y="6126480"/>
            <a:ext cx="1645920" cy="457200"/>
          </a:xfrm>
          <a:prstGeom prst="rect">
            <a:avLst/>
          </a:prstGeom>
          <a:noFill/>
        </p:spPr>
        <p:txBody>
          <a:bodyPr wrap="square" lIns="0" tIns="0" rIns="0" bIns="0" rtlCol="0" anchor="t" anchorCtr="1">
            <a:spAutoFit/>
          </a:bodyPr>
          <a:lstStyle/>
          <a:p>
            <a:pPr algn="ctr"/>
            <a:r>
              <a:rPr lang="en-US" sz="2400" dirty="0">
                <a:solidFill>
                  <a:srgbClr val="FFFFFF"/>
                </a:solidFill>
              </a:rPr>
              <a:t>Time (Years)</a:t>
            </a:r>
          </a:p>
        </p:txBody>
      </p:sp>
      <p:cxnSp>
        <p:nvCxnSpPr>
          <p:cNvPr id="18" name="Straight Connector 17">
            <a:extLst>
              <a:ext uri="{FF2B5EF4-FFF2-40B4-BE49-F238E27FC236}">
                <a16:creationId xmlns:a16="http://schemas.microsoft.com/office/drawing/2014/main" id="{71335F6A-737C-41E8-AC10-F0D2B3816C83}"/>
              </a:ext>
            </a:extLst>
          </p:cNvPr>
          <p:cNvCxnSpPr>
            <a:cxnSpLocks/>
          </p:cNvCxnSpPr>
          <p:nvPr/>
        </p:nvCxnSpPr>
        <p:spPr>
          <a:xfrm>
            <a:off x="1920240" y="5486400"/>
            <a:ext cx="0" cy="3657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58909F-7E2A-45EF-9F53-5A8622E2A809}"/>
              </a:ext>
            </a:extLst>
          </p:cNvPr>
          <p:cNvSpPr txBox="1"/>
          <p:nvPr/>
        </p:nvSpPr>
        <p:spPr>
          <a:xfrm>
            <a:off x="1691640" y="5852160"/>
            <a:ext cx="1188720" cy="365760"/>
          </a:xfrm>
          <a:prstGeom prst="rect">
            <a:avLst/>
          </a:prstGeom>
          <a:noFill/>
        </p:spPr>
        <p:txBody>
          <a:bodyPr wrap="square" lIns="0" tIns="0" rIns="0" bIns="0" rtlCol="0" anchor="t" anchorCtr="1">
            <a:spAutoFit/>
          </a:bodyPr>
          <a:lstStyle/>
          <a:p>
            <a:pPr algn="ctr"/>
            <a:r>
              <a:rPr lang="en-US" sz="2400" b="1" dirty="0">
                <a:solidFill>
                  <a:srgbClr val="FFFF00"/>
                </a:solidFill>
              </a:rPr>
              <a:t>2700 BC</a:t>
            </a:r>
          </a:p>
        </p:txBody>
      </p:sp>
      <p:cxnSp>
        <p:nvCxnSpPr>
          <p:cNvPr id="21" name="Straight Connector 20">
            <a:extLst>
              <a:ext uri="{FF2B5EF4-FFF2-40B4-BE49-F238E27FC236}">
                <a16:creationId xmlns:a16="http://schemas.microsoft.com/office/drawing/2014/main" id="{F0CAB275-3843-469E-AD8D-539E38494428}"/>
              </a:ext>
            </a:extLst>
          </p:cNvPr>
          <p:cNvCxnSpPr>
            <a:cxnSpLocks/>
          </p:cNvCxnSpPr>
          <p:nvPr/>
        </p:nvCxnSpPr>
        <p:spPr>
          <a:xfrm>
            <a:off x="768096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13A7235-446F-4906-B4D0-83D2C2A74338}"/>
              </a:ext>
            </a:extLst>
          </p:cNvPr>
          <p:cNvSpPr txBox="1"/>
          <p:nvPr/>
        </p:nvSpPr>
        <p:spPr>
          <a:xfrm>
            <a:off x="7315200" y="5852160"/>
            <a:ext cx="822960" cy="276999"/>
          </a:xfrm>
          <a:prstGeom prst="rect">
            <a:avLst/>
          </a:prstGeom>
          <a:noFill/>
        </p:spPr>
        <p:txBody>
          <a:bodyPr wrap="square" lIns="0" tIns="0" rIns="0" bIns="0" rtlCol="0" anchor="t" anchorCtr="1">
            <a:spAutoFit/>
          </a:bodyPr>
          <a:lstStyle/>
          <a:p>
            <a:pPr algn="ctr"/>
            <a:r>
              <a:rPr lang="en-US" dirty="0">
                <a:solidFill>
                  <a:srgbClr val="FFFFFF"/>
                </a:solidFill>
              </a:rPr>
              <a:t>500 AD</a:t>
            </a:r>
          </a:p>
        </p:txBody>
      </p:sp>
    </p:spTree>
    <p:extLst>
      <p:ext uri="{BB962C8B-B14F-4D97-AF65-F5344CB8AC3E}">
        <p14:creationId xmlns:p14="http://schemas.microsoft.com/office/powerpoint/2010/main" val="84706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p:txBody>
      </p:sp>
      <p:cxnSp>
        <p:nvCxnSpPr>
          <p:cNvPr id="3" name="Straight Arrow Connector 2">
            <a:extLst>
              <a:ext uri="{FF2B5EF4-FFF2-40B4-BE49-F238E27FC236}">
                <a16:creationId xmlns:a16="http://schemas.microsoft.com/office/drawing/2014/main" id="{3C96D400-4640-4693-87F4-54A8AEFAC2DA}"/>
              </a:ext>
            </a:extLst>
          </p:cNvPr>
          <p:cNvCxnSpPr>
            <a:cxnSpLocks/>
          </p:cNvCxnSpPr>
          <p:nvPr/>
        </p:nvCxnSpPr>
        <p:spPr>
          <a:xfrm flipV="1">
            <a:off x="914400" y="5669280"/>
            <a:ext cx="7315200" cy="0"/>
          </a:xfrm>
          <a:prstGeom prst="straightConnector1">
            <a:avLst/>
          </a:prstGeom>
          <a:ln w="38100">
            <a:solidFill>
              <a:srgbClr val="FFFFFF"/>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39D1A8-B110-4DE1-970F-B7789E2DB02B}"/>
              </a:ext>
            </a:extLst>
          </p:cNvPr>
          <p:cNvCxnSpPr>
            <a:cxnSpLocks/>
          </p:cNvCxnSpPr>
          <p:nvPr/>
        </p:nvCxnSpPr>
        <p:spPr>
          <a:xfrm>
            <a:off x="73152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6EC9CF-8E00-4E02-B189-957CF253B477}"/>
              </a:ext>
            </a:extLst>
          </p:cNvPr>
          <p:cNvCxnSpPr>
            <a:cxnSpLocks/>
          </p:cNvCxnSpPr>
          <p:nvPr/>
        </p:nvCxnSpPr>
        <p:spPr>
          <a:xfrm>
            <a:off x="54864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097929-5828-45CC-AEC0-90E8DA09774E}"/>
              </a:ext>
            </a:extLst>
          </p:cNvPr>
          <p:cNvCxnSpPr>
            <a:cxnSpLocks/>
          </p:cNvCxnSpPr>
          <p:nvPr/>
        </p:nvCxnSpPr>
        <p:spPr>
          <a:xfrm>
            <a:off x="36576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F9F2653-A320-4D67-9F2F-E76DE3E6324E}"/>
              </a:ext>
            </a:extLst>
          </p:cNvPr>
          <p:cNvSpPr txBox="1"/>
          <p:nvPr/>
        </p:nvSpPr>
        <p:spPr>
          <a:xfrm>
            <a:off x="3291840" y="5852160"/>
            <a:ext cx="822960" cy="274320"/>
          </a:xfrm>
          <a:prstGeom prst="rect">
            <a:avLst/>
          </a:prstGeom>
          <a:noFill/>
        </p:spPr>
        <p:txBody>
          <a:bodyPr wrap="square" lIns="0" tIns="0" rIns="0" bIns="0" rtlCol="0" anchor="t" anchorCtr="1">
            <a:spAutoFit/>
          </a:bodyPr>
          <a:lstStyle/>
          <a:p>
            <a:pPr algn="ctr"/>
            <a:r>
              <a:rPr lang="en-US" dirty="0">
                <a:solidFill>
                  <a:srgbClr val="FFFFFF"/>
                </a:solidFill>
              </a:rPr>
              <a:t>3000 BC</a:t>
            </a:r>
          </a:p>
        </p:txBody>
      </p:sp>
      <p:sp>
        <p:nvSpPr>
          <p:cNvPr id="15" name="TextBox 14">
            <a:extLst>
              <a:ext uri="{FF2B5EF4-FFF2-40B4-BE49-F238E27FC236}">
                <a16:creationId xmlns:a16="http://schemas.microsoft.com/office/drawing/2014/main" id="{16D1E76F-000A-41A1-A22B-448FC90AF362}"/>
              </a:ext>
            </a:extLst>
          </p:cNvPr>
          <p:cNvSpPr txBox="1"/>
          <p:nvPr/>
        </p:nvSpPr>
        <p:spPr>
          <a:xfrm>
            <a:off x="5120640" y="5852160"/>
            <a:ext cx="822960" cy="274320"/>
          </a:xfrm>
          <a:prstGeom prst="rect">
            <a:avLst/>
          </a:prstGeom>
          <a:noFill/>
        </p:spPr>
        <p:txBody>
          <a:bodyPr wrap="square" lIns="0" tIns="0" rIns="0" bIns="0" rtlCol="0" anchor="t" anchorCtr="1">
            <a:spAutoFit/>
          </a:bodyPr>
          <a:lstStyle/>
          <a:p>
            <a:pPr algn="ctr"/>
            <a:r>
              <a:rPr lang="en-US" dirty="0">
                <a:solidFill>
                  <a:srgbClr val="FFFFFF"/>
                </a:solidFill>
              </a:rPr>
              <a:t>2000 BC</a:t>
            </a:r>
          </a:p>
        </p:txBody>
      </p:sp>
      <p:sp>
        <p:nvSpPr>
          <p:cNvPr id="16" name="TextBox 15">
            <a:extLst>
              <a:ext uri="{FF2B5EF4-FFF2-40B4-BE49-F238E27FC236}">
                <a16:creationId xmlns:a16="http://schemas.microsoft.com/office/drawing/2014/main" id="{13BAB53B-0335-4EA0-BB77-6E9505DED4D4}"/>
              </a:ext>
            </a:extLst>
          </p:cNvPr>
          <p:cNvSpPr txBox="1"/>
          <p:nvPr/>
        </p:nvSpPr>
        <p:spPr>
          <a:xfrm>
            <a:off x="6949440" y="5852160"/>
            <a:ext cx="822960" cy="274320"/>
          </a:xfrm>
          <a:prstGeom prst="rect">
            <a:avLst/>
          </a:prstGeom>
          <a:noFill/>
        </p:spPr>
        <p:txBody>
          <a:bodyPr wrap="square" lIns="0" tIns="0" rIns="0" bIns="0" rtlCol="0" anchor="t" anchorCtr="1">
            <a:spAutoFit/>
          </a:bodyPr>
          <a:lstStyle/>
          <a:p>
            <a:pPr algn="ctr"/>
            <a:r>
              <a:rPr lang="en-US" dirty="0">
                <a:solidFill>
                  <a:srgbClr val="FFFFFF"/>
                </a:solidFill>
              </a:rPr>
              <a:t>1000 BC</a:t>
            </a:r>
          </a:p>
        </p:txBody>
      </p:sp>
      <p:sp>
        <p:nvSpPr>
          <p:cNvPr id="17" name="TextBox 16">
            <a:extLst>
              <a:ext uri="{FF2B5EF4-FFF2-40B4-BE49-F238E27FC236}">
                <a16:creationId xmlns:a16="http://schemas.microsoft.com/office/drawing/2014/main" id="{3BB6C387-8B84-451F-9099-F6E5CC531399}"/>
              </a:ext>
            </a:extLst>
          </p:cNvPr>
          <p:cNvSpPr txBox="1"/>
          <p:nvPr/>
        </p:nvSpPr>
        <p:spPr>
          <a:xfrm>
            <a:off x="3749040" y="6126480"/>
            <a:ext cx="1645920" cy="457200"/>
          </a:xfrm>
          <a:prstGeom prst="rect">
            <a:avLst/>
          </a:prstGeom>
          <a:noFill/>
        </p:spPr>
        <p:txBody>
          <a:bodyPr wrap="square" lIns="0" tIns="0" rIns="0" bIns="0" rtlCol="0" anchor="t" anchorCtr="1">
            <a:spAutoFit/>
          </a:bodyPr>
          <a:lstStyle/>
          <a:p>
            <a:pPr algn="ctr"/>
            <a:r>
              <a:rPr lang="en-US" sz="2400" dirty="0">
                <a:solidFill>
                  <a:srgbClr val="FFFFFF"/>
                </a:solidFill>
              </a:rPr>
              <a:t>Time (Years)</a:t>
            </a:r>
          </a:p>
        </p:txBody>
      </p:sp>
      <p:cxnSp>
        <p:nvCxnSpPr>
          <p:cNvPr id="18" name="Straight Connector 17">
            <a:extLst>
              <a:ext uri="{FF2B5EF4-FFF2-40B4-BE49-F238E27FC236}">
                <a16:creationId xmlns:a16="http://schemas.microsoft.com/office/drawing/2014/main" id="{71335F6A-737C-41E8-AC10-F0D2B3816C83}"/>
              </a:ext>
            </a:extLst>
          </p:cNvPr>
          <p:cNvCxnSpPr>
            <a:cxnSpLocks/>
          </p:cNvCxnSpPr>
          <p:nvPr/>
        </p:nvCxnSpPr>
        <p:spPr>
          <a:xfrm>
            <a:off x="2103120" y="5486400"/>
            <a:ext cx="0" cy="3657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58909F-7E2A-45EF-9F53-5A8622E2A809}"/>
              </a:ext>
            </a:extLst>
          </p:cNvPr>
          <p:cNvSpPr txBox="1"/>
          <p:nvPr/>
        </p:nvSpPr>
        <p:spPr>
          <a:xfrm>
            <a:off x="1554480" y="5852160"/>
            <a:ext cx="1188720" cy="365760"/>
          </a:xfrm>
          <a:prstGeom prst="rect">
            <a:avLst/>
          </a:prstGeom>
          <a:noFill/>
        </p:spPr>
        <p:txBody>
          <a:bodyPr wrap="square" lIns="0" tIns="0" rIns="0" bIns="0" rtlCol="0" anchor="t" anchorCtr="1">
            <a:spAutoFit/>
          </a:bodyPr>
          <a:lstStyle/>
          <a:p>
            <a:pPr algn="ctr"/>
            <a:r>
              <a:rPr lang="en-US" sz="2400" b="1" dirty="0">
                <a:solidFill>
                  <a:srgbClr val="FFFF00"/>
                </a:solidFill>
              </a:rPr>
              <a:t>???</a:t>
            </a:r>
          </a:p>
        </p:txBody>
      </p:sp>
      <p:sp>
        <p:nvSpPr>
          <p:cNvPr id="13" name="TextBox 12">
            <a:extLst>
              <a:ext uri="{FF2B5EF4-FFF2-40B4-BE49-F238E27FC236}">
                <a16:creationId xmlns:a16="http://schemas.microsoft.com/office/drawing/2014/main" id="{046BEA79-FCFA-41E0-9B12-018B2B863420}"/>
              </a:ext>
            </a:extLst>
          </p:cNvPr>
          <p:cNvSpPr txBox="1"/>
          <p:nvPr/>
        </p:nvSpPr>
        <p:spPr>
          <a:xfrm>
            <a:off x="2103120" y="2926080"/>
            <a:ext cx="4297680" cy="1280160"/>
          </a:xfrm>
          <a:prstGeom prst="rect">
            <a:avLst/>
          </a:prstGeom>
          <a:noFill/>
          <a:ln w="38100">
            <a:solidFill>
              <a:srgbClr val="CCECFF"/>
            </a:solidFill>
          </a:ln>
        </p:spPr>
        <p:txBody>
          <a:bodyPr wrap="square" lIns="182880" tIns="182880" rIns="182880" bIns="182880" rtlCol="0" anchor="ctr" anchorCtr="0">
            <a:noAutofit/>
          </a:bodyPr>
          <a:lstStyle/>
          <a:p>
            <a:r>
              <a:rPr lang="en-US" sz="2400" b="1" dirty="0">
                <a:solidFill>
                  <a:srgbClr val="FFFF00"/>
                </a:solidFill>
              </a:rPr>
              <a:t>The Very Oldest (or First) Thing</a:t>
            </a:r>
          </a:p>
          <a:p>
            <a:r>
              <a:rPr lang="en-US" sz="2400" b="1" dirty="0">
                <a:solidFill>
                  <a:srgbClr val="FFFF00"/>
                </a:solidFill>
              </a:rPr>
              <a:t>Beginning Date: Unknown</a:t>
            </a:r>
          </a:p>
          <a:p>
            <a:r>
              <a:rPr lang="en-US" sz="2400" b="1" dirty="0">
                <a:solidFill>
                  <a:srgbClr val="FFFF00"/>
                </a:solidFill>
              </a:rPr>
              <a:t>Location: Unknown</a:t>
            </a:r>
          </a:p>
        </p:txBody>
      </p:sp>
      <p:cxnSp>
        <p:nvCxnSpPr>
          <p:cNvPr id="22" name="Straight Arrow Connector 21">
            <a:extLst>
              <a:ext uri="{FF2B5EF4-FFF2-40B4-BE49-F238E27FC236}">
                <a16:creationId xmlns:a16="http://schemas.microsoft.com/office/drawing/2014/main" id="{B852CBF1-91D1-4E94-BAC1-B3D3A8CC9101}"/>
              </a:ext>
            </a:extLst>
          </p:cNvPr>
          <p:cNvCxnSpPr/>
          <p:nvPr/>
        </p:nvCxnSpPr>
        <p:spPr>
          <a:xfrm>
            <a:off x="2103120" y="4206240"/>
            <a:ext cx="0" cy="1188720"/>
          </a:xfrm>
          <a:prstGeom prst="straightConnector1">
            <a:avLst/>
          </a:prstGeom>
          <a:ln w="38100">
            <a:solidFill>
              <a:srgbClr val="CCECFF"/>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9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02358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You Can’t Get Something From Nothing</a:t>
            </a:r>
          </a:p>
        </p:txBody>
      </p:sp>
    </p:spTree>
    <p:extLst>
      <p:ext uri="{BB962C8B-B14F-4D97-AF65-F5344CB8AC3E}">
        <p14:creationId xmlns:p14="http://schemas.microsoft.com/office/powerpoint/2010/main" val="9004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You Can’t Get Something from Nothing</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Ex nihilo nihil fit</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Out of nothing, nothing comes</a:t>
            </a:r>
          </a:p>
        </p:txBody>
      </p:sp>
    </p:spTree>
    <p:extLst>
      <p:ext uri="{BB962C8B-B14F-4D97-AF65-F5344CB8AC3E}">
        <p14:creationId xmlns:p14="http://schemas.microsoft.com/office/powerpoint/2010/main" val="3632725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You Can’t Get Something from Nothing</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Ex nihilo nihil fit</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Out of nothing, nothing comes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First Law of Thermodynamics</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Law of Conservation of Energy</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Nothing will remain nothing</a:t>
            </a:r>
          </a:p>
        </p:txBody>
      </p:sp>
    </p:spTree>
    <p:extLst>
      <p:ext uri="{BB962C8B-B14F-4D97-AF65-F5344CB8AC3E}">
        <p14:creationId xmlns:p14="http://schemas.microsoft.com/office/powerpoint/2010/main" val="174179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914400" y="457200"/>
            <a:ext cx="7315200" cy="594360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Acts 17:17 (in Athens)</a:t>
            </a:r>
          </a:p>
          <a:p>
            <a:pPr defTabSz="457200">
              <a:spcAft>
                <a:spcPts val="1200"/>
              </a:spcAft>
              <a:defRPr/>
            </a:pPr>
            <a:r>
              <a:rPr lang="en-US" sz="2600" dirty="0">
                <a:latin typeface="Georgia" panose="02040502050405020303" pitchFamily="18" charset="0"/>
              </a:rPr>
              <a:t>So he [Paul] reasoned in the synagogue with both Jews and God-fearing Greeks, as well as in the marketplace day by day with those who happened to be there.</a:t>
            </a:r>
          </a:p>
          <a:p>
            <a:pPr defTabSz="457200">
              <a:spcAft>
                <a:spcPts val="1200"/>
              </a:spcAft>
              <a:defRPr/>
            </a:pPr>
            <a:endParaRPr lang="en-US" sz="2600" dirty="0">
              <a:latin typeface="Georgia" panose="02040502050405020303" pitchFamily="18" charset="0"/>
            </a:endParaRPr>
          </a:p>
          <a:p>
            <a:pPr defTabSz="457200">
              <a:spcAft>
                <a:spcPts val="1200"/>
              </a:spcAft>
              <a:defRPr/>
            </a:pPr>
            <a:r>
              <a:rPr lang="en-US" sz="2600" dirty="0">
                <a:latin typeface="Georgia" panose="02040502050405020303" pitchFamily="18" charset="0"/>
              </a:rPr>
              <a:t>See also:</a:t>
            </a:r>
          </a:p>
          <a:p>
            <a:pPr marL="800100" lvl="1" indent="-342900" defTabSz="457200">
              <a:spcAft>
                <a:spcPts val="1200"/>
              </a:spcAft>
              <a:buFont typeface="Arial" panose="020B0604020202020204" pitchFamily="34" charset="0"/>
              <a:buChar char="•"/>
              <a:defRPr/>
            </a:pPr>
            <a:r>
              <a:rPr lang="en-US" sz="2600" dirty="0">
                <a:latin typeface="Georgia" panose="02040502050405020303" pitchFamily="18" charset="0"/>
              </a:rPr>
              <a:t>Acts 17:2 (in Thessalonica)</a:t>
            </a:r>
          </a:p>
          <a:p>
            <a:pPr marL="800100" lvl="1" indent="-342900" defTabSz="457200">
              <a:spcAft>
                <a:spcPts val="1200"/>
              </a:spcAft>
              <a:buFont typeface="Arial" panose="020B0604020202020204" pitchFamily="34" charset="0"/>
              <a:buChar char="•"/>
              <a:defRPr/>
            </a:pPr>
            <a:r>
              <a:rPr lang="en-US" sz="2600" dirty="0">
                <a:latin typeface="Georgia" panose="02040502050405020303" pitchFamily="18" charset="0"/>
              </a:rPr>
              <a:t>18:4 (in Corinth)</a:t>
            </a:r>
          </a:p>
          <a:p>
            <a:pPr marL="800100" lvl="1" indent="-342900" defTabSz="457200">
              <a:spcAft>
                <a:spcPts val="1200"/>
              </a:spcAft>
              <a:buFont typeface="Arial" panose="020B0604020202020204" pitchFamily="34" charset="0"/>
              <a:buChar char="•"/>
              <a:defRPr/>
            </a:pPr>
            <a:r>
              <a:rPr lang="en-US" sz="2600" dirty="0">
                <a:latin typeface="Georgia" panose="02040502050405020303" pitchFamily="18" charset="0"/>
              </a:rPr>
              <a:t>18:19 (in Ephesus)</a:t>
            </a:r>
          </a:p>
          <a:p>
            <a:pPr lvl="0" defTabSz="457200">
              <a:spcAft>
                <a:spcPts val="600"/>
              </a:spcAft>
              <a:defRPr/>
            </a:pPr>
            <a:endParaRPr lang="en-US" sz="26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kumimoji="0" lang="en-US" sz="2400" b="0" i="0" u="none" strike="noStrike" kern="120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792675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68096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Self-Creation</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The ability to create itself</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Something would have to </a:t>
            </a:r>
            <a:r>
              <a:rPr lang="en-US" sz="3200" u="sng" dirty="0">
                <a:solidFill>
                  <a:srgbClr val="FFFFFF"/>
                </a:solidFill>
                <a:latin typeface="Georgia" panose="02040502050405020303" pitchFamily="18" charset="0"/>
              </a:rPr>
              <a:t>be</a:t>
            </a:r>
            <a:r>
              <a:rPr lang="en-US" sz="3200" dirty="0">
                <a:solidFill>
                  <a:srgbClr val="FFFFFF"/>
                </a:solidFill>
                <a:latin typeface="Georgia" panose="02040502050405020303" pitchFamily="18" charset="0"/>
              </a:rPr>
              <a:t>, before it </a:t>
            </a:r>
            <a:r>
              <a:rPr lang="en-US" sz="3200" u="sng" dirty="0">
                <a:solidFill>
                  <a:srgbClr val="FFFFFF"/>
                </a:solidFill>
                <a:latin typeface="Georgia" panose="02040502050405020303" pitchFamily="18" charset="0"/>
              </a:rPr>
              <a:t>is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It would have to </a:t>
            </a:r>
            <a:r>
              <a:rPr lang="en-US" sz="3200" u="sng" dirty="0">
                <a:solidFill>
                  <a:srgbClr val="FFFFFF"/>
                </a:solidFill>
                <a:latin typeface="Georgia" panose="02040502050405020303" pitchFamily="18" charset="0"/>
              </a:rPr>
              <a:t>be</a:t>
            </a:r>
            <a:r>
              <a:rPr lang="en-US" sz="3200" dirty="0">
                <a:solidFill>
                  <a:srgbClr val="FFFFFF"/>
                </a:solidFill>
                <a:latin typeface="Georgia" panose="02040502050405020303" pitchFamily="18" charset="0"/>
              </a:rPr>
              <a:t> and </a:t>
            </a:r>
            <a:r>
              <a:rPr lang="en-US" sz="3200" u="sng" dirty="0">
                <a:solidFill>
                  <a:srgbClr val="FFFFFF"/>
                </a:solidFill>
                <a:latin typeface="Georgia" panose="02040502050405020303" pitchFamily="18" charset="0"/>
              </a:rPr>
              <a:t>not be</a:t>
            </a:r>
            <a:r>
              <a:rPr lang="en-US" sz="3200" dirty="0">
                <a:solidFill>
                  <a:srgbClr val="FFFFFF"/>
                </a:solidFill>
                <a:latin typeface="Georgia" panose="02040502050405020303" pitchFamily="18" charset="0"/>
              </a:rPr>
              <a:t> at the same time</a:t>
            </a:r>
          </a:p>
        </p:txBody>
      </p:sp>
    </p:spTree>
    <p:extLst>
      <p:ext uri="{BB962C8B-B14F-4D97-AF65-F5344CB8AC3E}">
        <p14:creationId xmlns:p14="http://schemas.microsoft.com/office/powerpoint/2010/main" val="1488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68096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Self-Creation</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Contradicts a basic law of logic</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The Law of Non-Contradiction</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Something can’t be both true and not true at the same time</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“Nothing” can’t create “something”</a:t>
            </a:r>
          </a:p>
        </p:txBody>
      </p:sp>
    </p:spTree>
    <p:extLst>
      <p:ext uri="{BB962C8B-B14F-4D97-AF65-F5344CB8AC3E}">
        <p14:creationId xmlns:p14="http://schemas.microsoft.com/office/powerpoint/2010/main" val="324132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68096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We Proved:</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If everything had a beginning, then nothing would exist now</a:t>
            </a:r>
          </a:p>
          <a:p>
            <a:pPr>
              <a:lnSpc>
                <a:spcPct val="105000"/>
              </a:lnSpc>
              <a:spcAft>
                <a:spcPts val="600"/>
              </a:spcAft>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38088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68096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We Proved:</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If everything had a beginning, then nothing would exist now</a:t>
            </a:r>
          </a:p>
          <a:p>
            <a:pPr>
              <a:spcAft>
                <a:spcPts val="12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What’s Going On?</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Things do exist now</a:t>
            </a:r>
          </a:p>
        </p:txBody>
      </p:sp>
    </p:spTree>
    <p:extLst>
      <p:ext uri="{BB962C8B-B14F-4D97-AF65-F5344CB8AC3E}">
        <p14:creationId xmlns:p14="http://schemas.microsoft.com/office/powerpoint/2010/main" val="2697207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7724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Our Original Assumption:</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Everything that exists, or has existed, had a beginning</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Was wrong</a:t>
            </a:r>
          </a:p>
          <a:p>
            <a:pPr lvl="2">
              <a:lnSpc>
                <a:spcPct val="105000"/>
              </a:lnSpc>
              <a:spcAft>
                <a:spcPts val="600"/>
              </a:spcAft>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80384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7724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Our Original Assumption:</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Everything that exists, or has existed, had a beginning</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Was wrong</a:t>
            </a:r>
          </a:p>
          <a:p>
            <a:pPr lvl="2">
              <a:spcAft>
                <a:spcPts val="12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The Opposite Must Be True:</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If anything exists </a:t>
            </a:r>
            <a:r>
              <a:rPr lang="en-US" sz="3200" u="sng" dirty="0">
                <a:solidFill>
                  <a:srgbClr val="FFFFFF"/>
                </a:solidFill>
                <a:latin typeface="Georgia" panose="02040502050405020303" pitchFamily="18" charset="0"/>
              </a:rPr>
              <a:t>now</a:t>
            </a:r>
            <a:r>
              <a:rPr lang="en-US" sz="3200" dirty="0">
                <a:solidFill>
                  <a:srgbClr val="FFFFFF"/>
                </a:solidFill>
                <a:latin typeface="Georgia" panose="02040502050405020303" pitchFamily="18" charset="0"/>
              </a:rPr>
              <a:t>, then something </a:t>
            </a:r>
            <a:r>
              <a:rPr lang="en-US" sz="3200" u="sng" dirty="0">
                <a:solidFill>
                  <a:srgbClr val="FFFFFF"/>
                </a:solidFill>
                <a:latin typeface="Georgia" panose="02040502050405020303" pitchFamily="18" charset="0"/>
              </a:rPr>
              <a:t>did not</a:t>
            </a:r>
            <a:r>
              <a:rPr lang="en-US" sz="3200" dirty="0">
                <a:solidFill>
                  <a:srgbClr val="FFFFFF"/>
                </a:solidFill>
                <a:latin typeface="Georgia" panose="02040502050405020303" pitchFamily="18" charset="0"/>
              </a:rPr>
              <a:t> have a beginning</a:t>
            </a:r>
          </a:p>
        </p:txBody>
      </p:sp>
      <p:sp>
        <p:nvSpPr>
          <p:cNvPr id="2" name="TextBox 1">
            <a:extLst>
              <a:ext uri="{FF2B5EF4-FFF2-40B4-BE49-F238E27FC236}">
                <a16:creationId xmlns:a16="http://schemas.microsoft.com/office/drawing/2014/main" id="{8B95F532-E11E-4231-AF96-7FB34EF6A889}"/>
              </a:ext>
            </a:extLst>
          </p:cNvPr>
          <p:cNvSpPr txBox="1"/>
          <p:nvPr/>
        </p:nvSpPr>
        <p:spPr>
          <a:xfrm>
            <a:off x="2256637" y="1828800"/>
            <a:ext cx="4605557" cy="1323439"/>
          </a:xfrm>
          <a:prstGeom prst="rect">
            <a:avLst/>
          </a:prstGeom>
          <a:noFill/>
        </p:spPr>
        <p:txBody>
          <a:bodyPr wrap="square" rtlCol="0">
            <a:spAutoFit/>
            <a:scene3d>
              <a:camera prst="orthographicFront">
                <a:rot lat="0" lon="0" rev="1800000"/>
              </a:camera>
              <a:lightRig rig="threePt" dir="t"/>
            </a:scene3d>
          </a:bodyPr>
          <a:lstStyle/>
          <a:p>
            <a:r>
              <a:rPr lang="en-US" sz="8000" dirty="0">
                <a:solidFill>
                  <a:srgbClr val="FFFF00"/>
                </a:solidFill>
                <a:latin typeface="HelveticaNeue LT 65 Medium" panose="02000603020000020004" pitchFamily="2" charset="0"/>
              </a:rPr>
              <a:t>Not True</a:t>
            </a:r>
          </a:p>
        </p:txBody>
      </p:sp>
    </p:spTree>
    <p:extLst>
      <p:ext uri="{BB962C8B-B14F-4D97-AF65-F5344CB8AC3E}">
        <p14:creationId xmlns:p14="http://schemas.microsoft.com/office/powerpoint/2010/main" val="4185085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772400" cy="5029200"/>
          </a:xfrm>
          <a:prstGeom prst="rect">
            <a:avLst/>
          </a:prstGeom>
          <a:noFill/>
        </p:spPr>
        <p:txBody>
          <a:bodyPr wrap="square" lIns="0" tIns="0" rIns="0" bIns="0" rtlCol="0" anchor="t" anchorCtr="0">
            <a:noAutofit/>
          </a:bodyPr>
          <a:lstStyle/>
          <a:p>
            <a:pPr>
              <a:spcAft>
                <a:spcPts val="12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The Facts: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If everything had a beginning, then there was a time when nothing existed</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You can’t get something from nothing</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If something exists, then something had no beginning</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Something does exist</a:t>
            </a:r>
          </a:p>
          <a:p>
            <a:pPr lvl="2">
              <a:lnSpc>
                <a:spcPct val="105000"/>
              </a:lnSpc>
              <a:spcAft>
                <a:spcPts val="600"/>
              </a:spcAft>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1949983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772400" cy="5029200"/>
          </a:xfrm>
          <a:prstGeom prst="rect">
            <a:avLst/>
          </a:prstGeom>
          <a:noFill/>
        </p:spPr>
        <p:txBody>
          <a:bodyPr wrap="square" lIns="0" tIns="0" rIns="0" bIns="0" rtlCol="0" anchor="t" anchorCtr="0">
            <a:noAutofit/>
          </a:bodyPr>
          <a:lstStyle/>
          <a:p>
            <a:pPr>
              <a:spcAft>
                <a:spcPts val="12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The Conclusion:</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Something had no beginning</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a:p>
            <a:pPr lvl="2">
              <a:lnSpc>
                <a:spcPct val="105000"/>
              </a:lnSpc>
              <a:spcAft>
                <a:spcPts val="600"/>
              </a:spcAft>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631162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772400" cy="5029200"/>
          </a:xfrm>
          <a:prstGeom prst="rect">
            <a:avLst/>
          </a:prstGeom>
          <a:noFill/>
        </p:spPr>
        <p:txBody>
          <a:bodyPr wrap="square" lIns="0" tIns="0" rIns="0" bIns="0" rtlCol="0" anchor="t" anchorCtr="0">
            <a:noAutofit/>
          </a:bodyPr>
          <a:lstStyle/>
          <a:p>
            <a:pPr>
              <a:spcAft>
                <a:spcPts val="12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The Conclusion:</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Something had no beginning</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The Answer To the First Question:</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Does everything have a beginning?  </a:t>
            </a:r>
            <a:r>
              <a:rPr lang="en-US" sz="3200" dirty="0">
                <a:solidFill>
                  <a:srgbClr val="FFFF00"/>
                </a:solidFill>
                <a:latin typeface="Georgia" panose="02040502050405020303" pitchFamily="18" charset="0"/>
              </a:rPr>
              <a:t>NO</a:t>
            </a:r>
            <a:endParaRPr lang="en-US" sz="3200" dirty="0">
              <a:solidFill>
                <a:srgbClr val="FFFFFF"/>
              </a:solidFill>
              <a:latin typeface="Georgia" panose="02040502050405020303" pitchFamily="18" charset="0"/>
            </a:endParaRPr>
          </a:p>
          <a:p>
            <a:pPr lvl="2">
              <a:lnSpc>
                <a:spcPct val="105000"/>
              </a:lnSpc>
              <a:spcAft>
                <a:spcPts val="600"/>
              </a:spcAft>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927393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The Questions</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cap="small" dirty="0">
              <a:solidFill>
                <a:srgbClr val="FFFFFF"/>
              </a:solidFill>
              <a:latin typeface="Georgia" panose="02040502050405020303" pitchFamily="18" charset="0"/>
            </a:endParaRPr>
          </a:p>
          <a:p>
            <a:pPr marL="514350" indent="-514350">
              <a:spcAft>
                <a:spcPts val="1200"/>
              </a:spcAft>
              <a:buFont typeface="+mj-lt"/>
              <a:buAutoNum type="arabicPeriod"/>
            </a:pPr>
            <a:r>
              <a:rPr lang="en-US" sz="3200" dirty="0">
                <a:solidFill>
                  <a:srgbClr val="FFFFFF"/>
                </a:solidFill>
                <a:latin typeface="Georgia" panose="02040502050405020303" pitchFamily="18" charset="0"/>
              </a:rPr>
              <a:t>How was God always alive?</a:t>
            </a:r>
          </a:p>
          <a:p>
            <a:pPr marL="514350" indent="-514350">
              <a:spcAft>
                <a:spcPts val="1200"/>
              </a:spcAft>
              <a:buFont typeface="+mj-lt"/>
              <a:buAutoNum type="arabicPeriod"/>
            </a:pPr>
            <a:r>
              <a:rPr lang="en-US" sz="3200" u="sng" dirty="0">
                <a:solidFill>
                  <a:srgbClr val="FFFFFF"/>
                </a:solidFill>
                <a:latin typeface="Georgia" panose="02040502050405020303" pitchFamily="18" charset="0"/>
              </a:rPr>
              <a:t>Was</a:t>
            </a:r>
            <a:r>
              <a:rPr lang="en-US" sz="3200" dirty="0">
                <a:solidFill>
                  <a:srgbClr val="FFFFFF"/>
                </a:solidFill>
                <a:latin typeface="Georgia" panose="02040502050405020303" pitchFamily="18" charset="0"/>
              </a:rPr>
              <a:t> God always alive?</a:t>
            </a:r>
          </a:p>
          <a:p>
            <a:pPr marL="514350" indent="-514350">
              <a:spcAft>
                <a:spcPts val="1200"/>
              </a:spcAft>
              <a:buFont typeface="+mj-lt"/>
              <a:buAutoNum type="arabicPeriod"/>
            </a:pPr>
            <a:r>
              <a:rPr lang="en-US" sz="3200" dirty="0">
                <a:solidFill>
                  <a:srgbClr val="FFFFFF"/>
                </a:solidFill>
                <a:latin typeface="Georgia" panose="02040502050405020303" pitchFamily="18" charset="0"/>
              </a:rPr>
              <a:t>Did God have a beginning?</a:t>
            </a:r>
          </a:p>
          <a:p>
            <a:pPr marL="514350" indent="-514350">
              <a:spcAft>
                <a:spcPts val="1200"/>
              </a:spcAft>
              <a:buFont typeface="+mj-lt"/>
              <a:buAutoNum type="arabicPeriod"/>
            </a:pPr>
            <a:r>
              <a:rPr lang="en-US" sz="3200" dirty="0">
                <a:solidFill>
                  <a:srgbClr val="FFFFFF"/>
                </a:solidFill>
                <a:latin typeface="Georgia" panose="02040502050405020303" pitchFamily="18" charset="0"/>
              </a:rPr>
              <a:t>Does </a:t>
            </a:r>
            <a:r>
              <a:rPr lang="en-US" sz="3200" u="sng" dirty="0">
                <a:solidFill>
                  <a:srgbClr val="FFFFFF"/>
                </a:solidFill>
                <a:latin typeface="Georgia" panose="02040502050405020303" pitchFamily="18" charset="0"/>
              </a:rPr>
              <a:t>everything</a:t>
            </a:r>
            <a:r>
              <a:rPr lang="en-US" sz="3200" dirty="0">
                <a:solidFill>
                  <a:srgbClr val="FFFFFF"/>
                </a:solidFill>
                <a:latin typeface="Georgia" panose="02040502050405020303" pitchFamily="18" charset="0"/>
              </a:rPr>
              <a:t> have a beginning?</a:t>
            </a:r>
          </a:p>
          <a:p>
            <a:pPr marL="514350" indent="-514350">
              <a:spcAft>
                <a:spcPts val="1200"/>
              </a:spcAft>
              <a:buFont typeface="+mj-lt"/>
              <a:buAutoNum type="arabicPeriod"/>
            </a:pPr>
            <a:r>
              <a:rPr lang="en-US" sz="3200" dirty="0">
                <a:solidFill>
                  <a:srgbClr val="FFFF00"/>
                </a:solidFill>
                <a:latin typeface="Georgia" panose="02040502050405020303" pitchFamily="18" charset="0"/>
              </a:rPr>
              <a:t>What or Who is that something?</a:t>
            </a:r>
          </a:p>
        </p:txBody>
      </p:sp>
    </p:spTree>
    <p:extLst>
      <p:ext uri="{BB962C8B-B14F-4D97-AF65-F5344CB8AC3E}">
        <p14:creationId xmlns:p14="http://schemas.microsoft.com/office/powerpoint/2010/main" val="83308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57200"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Today’s “Tough” Question</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gn="ctr"/>
            <a:endParaRPr lang="en-US" sz="6000" cap="small" dirty="0">
              <a:solidFill>
                <a:srgbClr val="FFFFFF"/>
              </a:solidFill>
              <a:latin typeface="Georgia" panose="02040502050405020303" pitchFamily="18" charset="0"/>
            </a:endParaRPr>
          </a:p>
          <a:p>
            <a:pPr algn="ctr"/>
            <a:r>
              <a:rPr lang="en-US" sz="6000" cap="small" dirty="0">
                <a:solidFill>
                  <a:srgbClr val="FFFFFF"/>
                </a:solidFill>
                <a:latin typeface="Georgia" panose="02040502050405020303" pitchFamily="18" charset="0"/>
              </a:rPr>
              <a:t>How Was God Always Alive?</a:t>
            </a:r>
          </a:p>
          <a:p>
            <a:pPr algn="ctr">
              <a:lnSpc>
                <a:spcPct val="105000"/>
              </a:lnSpc>
            </a:pPr>
            <a:endParaRPr lang="en-US" sz="4000" cap="small" dirty="0">
              <a:solidFill>
                <a:srgbClr val="FFFFFF"/>
              </a:solidFill>
              <a:latin typeface="Georgia" panose="02040502050405020303" pitchFamily="18" charset="0"/>
            </a:endParaRPr>
          </a:p>
          <a:p>
            <a:pPr algn="ctr">
              <a:lnSpc>
                <a:spcPct val="105000"/>
              </a:lnSpc>
            </a:pPr>
            <a:r>
              <a:rPr lang="en-US" sz="4000" cap="small" dirty="0">
                <a:solidFill>
                  <a:srgbClr val="FFFFFF"/>
                </a:solidFill>
                <a:latin typeface="Georgia" panose="02040502050405020303" pitchFamily="18" charset="0"/>
              </a:rPr>
              <a:t>(How Does God Exist?)</a:t>
            </a:r>
          </a:p>
        </p:txBody>
      </p:sp>
    </p:spTree>
    <p:extLst>
      <p:ext uri="{BB962C8B-B14F-4D97-AF65-F5344CB8AC3E}">
        <p14:creationId xmlns:p14="http://schemas.microsoft.com/office/powerpoint/2010/main" val="2499083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914400" y="457200"/>
            <a:ext cx="7315200" cy="594360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Genesis 1:1</a:t>
            </a:r>
          </a:p>
          <a:p>
            <a:pPr defTabSz="457200">
              <a:lnSpc>
                <a:spcPct val="105000"/>
              </a:lnSpc>
              <a:spcAft>
                <a:spcPts val="600"/>
              </a:spcAft>
              <a:defRPr/>
            </a:pPr>
            <a:r>
              <a:rPr lang="en-US" sz="2600" dirty="0">
                <a:latin typeface="Georgia" panose="02040502050405020303" pitchFamily="18" charset="0"/>
              </a:rPr>
              <a:t>In the beginning God created the heavens and the earth.</a:t>
            </a:r>
          </a:p>
          <a:p>
            <a:pPr defTabSz="457200">
              <a:lnSpc>
                <a:spcPct val="105000"/>
              </a:lnSpc>
              <a:spcAft>
                <a:spcPts val="600"/>
              </a:spcAft>
              <a:defRPr/>
            </a:pPr>
            <a:endParaRPr lang="en-US" sz="2600" dirty="0">
              <a:latin typeface="Georgia" panose="02040502050405020303" pitchFamily="18"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r>
              <a:rPr lang="en-US" sz="4000" dirty="0">
                <a:solidFill>
                  <a:srgbClr val="FFFF00"/>
                </a:solidFill>
                <a:latin typeface="HelveticaNeue LT 65 Medium" panose="02000603020000020004" pitchFamily="2" charset="0"/>
                <a:cs typeface="Arial" panose="020B0604020202020204" pitchFamily="34" charset="0"/>
              </a:rPr>
              <a:t>John 1:1</a:t>
            </a: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-3</a:t>
            </a:r>
          </a:p>
          <a:p>
            <a:pPr lvl="0" defTabSz="457200">
              <a:lnSpc>
                <a:spcPct val="105000"/>
              </a:lnSpc>
              <a:spcAft>
                <a:spcPts val="600"/>
              </a:spcAft>
              <a:defRPr/>
            </a:pPr>
            <a:r>
              <a:rPr lang="en-US" sz="2600" baseline="30000" dirty="0">
                <a:latin typeface="Georgia" panose="02040502050405020303" pitchFamily="18" charset="0"/>
                <a:ea typeface="Calibri" panose="020F0502020204030204" pitchFamily="34" charset="0"/>
                <a:cs typeface="Times New Roman" panose="02020603050405020304" pitchFamily="18" charset="0"/>
              </a:rPr>
              <a:t>1</a:t>
            </a:r>
            <a:r>
              <a:rPr lang="en-US" sz="2600" dirty="0">
                <a:latin typeface="Georgia" panose="02040502050405020303" pitchFamily="18" charset="0"/>
                <a:ea typeface="Calibri" panose="020F0502020204030204" pitchFamily="34" charset="0"/>
                <a:cs typeface="Times New Roman" panose="02020603050405020304" pitchFamily="18" charset="0"/>
              </a:rPr>
              <a:t> In the beginning was the Word, and the Word was with God, and the Word was God.  </a:t>
            </a:r>
            <a:r>
              <a:rPr lang="en-US" sz="2600" baseline="30000" dirty="0">
                <a:latin typeface="Georgia" panose="02040502050405020303" pitchFamily="18" charset="0"/>
                <a:ea typeface="Calibri" panose="020F0502020204030204" pitchFamily="34" charset="0"/>
                <a:cs typeface="Times New Roman" panose="02020603050405020304" pitchFamily="18" charset="0"/>
              </a:rPr>
              <a:t>2 </a:t>
            </a:r>
            <a:r>
              <a:rPr lang="en-US" sz="2600" dirty="0">
                <a:latin typeface="Georgia" panose="02040502050405020303" pitchFamily="18" charset="0"/>
                <a:ea typeface="Calibri" panose="020F0502020204030204" pitchFamily="34" charset="0"/>
                <a:cs typeface="Times New Roman" panose="02020603050405020304" pitchFamily="18" charset="0"/>
              </a:rPr>
              <a:t>He was with God in the beginning.  </a:t>
            </a:r>
            <a:r>
              <a:rPr lang="en-US" sz="2600" baseline="30000" dirty="0">
                <a:latin typeface="Georgia" panose="02040502050405020303" pitchFamily="18" charset="0"/>
                <a:ea typeface="Calibri" panose="020F0502020204030204" pitchFamily="34" charset="0"/>
                <a:cs typeface="Times New Roman" panose="02020603050405020304" pitchFamily="18" charset="0"/>
              </a:rPr>
              <a:t>3 </a:t>
            </a:r>
            <a:r>
              <a:rPr lang="en-US" sz="2600" dirty="0">
                <a:latin typeface="Georgia" panose="02040502050405020303" pitchFamily="18" charset="0"/>
                <a:ea typeface="Calibri" panose="020F0502020204030204" pitchFamily="34" charset="0"/>
                <a:cs typeface="Times New Roman" panose="02020603050405020304" pitchFamily="18" charset="0"/>
              </a:rPr>
              <a:t>Through him all things were made; without him nothing was made that has been made.</a:t>
            </a:r>
          </a:p>
          <a:p>
            <a:pPr lvl="0" defTabSz="457200">
              <a:spcAft>
                <a:spcPts val="600"/>
              </a:spcAft>
              <a:defRPr/>
            </a:pPr>
            <a:endParaRPr lang="en-US" sz="26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kumimoji="0" lang="en-US" sz="2400" b="0" i="0" u="none" strike="noStrike" kern="120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9611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914400" y="457200"/>
            <a:ext cx="7315200" cy="594360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Psalm 90:2</a:t>
            </a:r>
          </a:p>
          <a:p>
            <a:pPr>
              <a:lnSpc>
                <a:spcPct val="105000"/>
              </a:lnSpc>
              <a:spcAft>
                <a:spcPts val="600"/>
              </a:spcAft>
            </a:pPr>
            <a:r>
              <a:rPr lang="en-US" sz="2600" dirty="0">
                <a:latin typeface="Georgia" panose="02040502050405020303" pitchFamily="18" charset="0"/>
                <a:ea typeface="Calibri" panose="020F0502020204030204" pitchFamily="34" charset="0"/>
                <a:cs typeface="Times New Roman" panose="02020603050405020304" pitchFamily="18" charset="0"/>
              </a:rPr>
              <a:t>Before the mountains were born</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    or you brought forth the whole world,</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    from everlasting to everlasting you are God.</a:t>
            </a:r>
          </a:p>
          <a:p>
            <a:pPr algn="ctr" defTabSz="457200">
              <a:lnSpc>
                <a:spcPct val="105000"/>
              </a:lnSpc>
              <a:spcAft>
                <a:spcPts val="600"/>
              </a:spcAft>
              <a:defRPr/>
            </a:pPr>
            <a:endParaRPr lang="en-US" sz="2600" dirty="0">
              <a:latin typeface="Georgia" panose="02040502050405020303" pitchFamily="18"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r>
              <a:rPr lang="en-US" sz="4000" dirty="0">
                <a:solidFill>
                  <a:srgbClr val="FFFF00"/>
                </a:solidFill>
                <a:latin typeface="HelveticaNeue LT 65 Medium" panose="02000603020000020004" pitchFamily="2" charset="0"/>
                <a:cs typeface="Arial" panose="020B0604020202020204" pitchFamily="34" charset="0"/>
              </a:rPr>
              <a:t>Hebrews 11:</a:t>
            </a: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3</a:t>
            </a:r>
          </a:p>
          <a:p>
            <a:pPr>
              <a:lnSpc>
                <a:spcPct val="105000"/>
              </a:lnSpc>
              <a:spcAft>
                <a:spcPts val="600"/>
              </a:spcAft>
            </a:pPr>
            <a:r>
              <a:rPr lang="en-US" sz="2600" dirty="0">
                <a:latin typeface="Georgia" panose="02040502050405020303" pitchFamily="18" charset="0"/>
                <a:ea typeface="Calibri" panose="020F0502020204030204" pitchFamily="34" charset="0"/>
                <a:cs typeface="Times New Roman" panose="02020603050405020304" pitchFamily="18" charset="0"/>
              </a:rPr>
              <a:t>By faith we understand that the universe was formed at God’s command, so that what is seen was not made out of what was visible.</a:t>
            </a:r>
          </a:p>
          <a:p>
            <a:pPr lvl="0" defTabSz="457200">
              <a:spcAft>
                <a:spcPts val="600"/>
              </a:spcAft>
              <a:defRPr/>
            </a:pPr>
            <a:endParaRPr lang="en-US" sz="26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kumimoji="0" lang="en-US" sz="2400" b="0" i="0" u="none" strike="noStrike" kern="120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4043761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Three More Answers</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589520" cy="5029200"/>
          </a:xfrm>
          <a:prstGeom prst="rect">
            <a:avLst/>
          </a:prstGeom>
          <a:noFill/>
        </p:spPr>
        <p:txBody>
          <a:bodyPr wrap="square" lIns="0" tIns="0" rIns="0" bIns="0" rtlCol="0" anchor="t" anchorCtr="0">
            <a:noAutofit/>
          </a:bodyPr>
          <a:lstStyle/>
          <a:p>
            <a:pPr marL="514350" indent="-514350">
              <a:spcAft>
                <a:spcPts val="1200"/>
              </a:spcAft>
              <a:buFont typeface="+mj-lt"/>
              <a:buAutoNum type="arabicPeriod"/>
            </a:pPr>
            <a:endParaRPr lang="en-US" sz="3200" dirty="0">
              <a:solidFill>
                <a:srgbClr val="FFFFFF"/>
              </a:solidFill>
              <a:latin typeface="Georgia" panose="02040502050405020303" pitchFamily="18" charset="0"/>
            </a:endParaRPr>
          </a:p>
          <a:p>
            <a:pPr marL="514350" indent="-514350">
              <a:spcAft>
                <a:spcPts val="1200"/>
              </a:spcAft>
              <a:buFont typeface="+mj-lt"/>
              <a:buAutoNum type="arabicPeriod"/>
            </a:pPr>
            <a:r>
              <a:rPr lang="en-US" sz="3200" dirty="0">
                <a:solidFill>
                  <a:srgbClr val="FFFFFF"/>
                </a:solidFill>
                <a:latin typeface="Georgia" panose="02040502050405020303" pitchFamily="18" charset="0"/>
              </a:rPr>
              <a:t>How was God always alive?</a:t>
            </a:r>
          </a:p>
          <a:p>
            <a:pPr marL="514350" indent="-514350">
              <a:spcAft>
                <a:spcPts val="1200"/>
              </a:spcAft>
              <a:buFont typeface="+mj-lt"/>
              <a:buAutoNum type="arabicPeriod"/>
            </a:pPr>
            <a:r>
              <a:rPr lang="en-US" sz="3200" u="sng" dirty="0">
                <a:solidFill>
                  <a:srgbClr val="FFFFFF"/>
                </a:solidFill>
                <a:latin typeface="Georgia" panose="02040502050405020303" pitchFamily="18" charset="0"/>
              </a:rPr>
              <a:t>Was</a:t>
            </a:r>
            <a:r>
              <a:rPr lang="en-US" sz="3200" dirty="0">
                <a:solidFill>
                  <a:srgbClr val="FFFFFF"/>
                </a:solidFill>
                <a:latin typeface="Georgia" panose="02040502050405020303" pitchFamily="18" charset="0"/>
              </a:rPr>
              <a:t> God always alive?</a:t>
            </a:r>
            <a:endParaRPr lang="en-US" sz="3200" dirty="0">
              <a:solidFill>
                <a:srgbClr val="FFFF00"/>
              </a:solidFill>
              <a:latin typeface="Georgia" panose="02040502050405020303" pitchFamily="18" charset="0"/>
            </a:endParaRPr>
          </a:p>
          <a:p>
            <a:pPr marL="514350" indent="-514350">
              <a:spcAft>
                <a:spcPts val="1200"/>
              </a:spcAft>
              <a:buFont typeface="+mj-lt"/>
              <a:buAutoNum type="arabicPeriod" startAt="3"/>
            </a:pPr>
            <a:r>
              <a:rPr lang="en-US" sz="3200" dirty="0">
                <a:solidFill>
                  <a:srgbClr val="FFFFFF"/>
                </a:solidFill>
                <a:latin typeface="Georgia" panose="02040502050405020303" pitchFamily="18" charset="0"/>
              </a:rPr>
              <a:t>Did God have a beginning?</a:t>
            </a:r>
            <a:endParaRPr lang="en-US" sz="3200" dirty="0">
              <a:solidFill>
                <a:srgbClr val="FFFF00"/>
              </a:solidFill>
              <a:latin typeface="Georgia" panose="02040502050405020303" pitchFamily="18" charset="0"/>
            </a:endParaRPr>
          </a:p>
          <a:p>
            <a:pPr marL="514350" indent="-514350">
              <a:spcAft>
                <a:spcPts val="1200"/>
              </a:spcAft>
              <a:buFont typeface="+mj-lt"/>
              <a:buAutoNum type="arabicPeriod" startAt="3"/>
            </a:pPr>
            <a:r>
              <a:rPr lang="en-US" sz="3200" dirty="0">
                <a:solidFill>
                  <a:srgbClr val="FFFFFF"/>
                </a:solidFill>
                <a:latin typeface="Georgia" panose="02040502050405020303" pitchFamily="18" charset="0"/>
              </a:rPr>
              <a:t>Does </a:t>
            </a:r>
            <a:r>
              <a:rPr lang="en-US" sz="3200" u="sng" dirty="0">
                <a:solidFill>
                  <a:srgbClr val="FFFFFF"/>
                </a:solidFill>
                <a:latin typeface="Georgia" panose="02040502050405020303" pitchFamily="18" charset="0"/>
              </a:rPr>
              <a:t>everything</a:t>
            </a:r>
            <a:r>
              <a:rPr lang="en-US" sz="3200" dirty="0">
                <a:solidFill>
                  <a:srgbClr val="FFFFFF"/>
                </a:solidFill>
                <a:latin typeface="Georgia" panose="02040502050405020303" pitchFamily="18" charset="0"/>
              </a:rPr>
              <a:t> have a beginning?  </a:t>
            </a:r>
            <a:r>
              <a:rPr lang="en-US" sz="3200" dirty="0">
                <a:solidFill>
                  <a:srgbClr val="FFFF00"/>
                </a:solidFill>
                <a:latin typeface="Georgia" panose="02040502050405020303" pitchFamily="18" charset="0"/>
              </a:rPr>
              <a:t>NO</a:t>
            </a:r>
          </a:p>
          <a:p>
            <a:pPr marL="514350" indent="-514350">
              <a:spcAft>
                <a:spcPts val="1200"/>
              </a:spcAft>
              <a:buFont typeface="+mj-lt"/>
              <a:buAutoNum type="arabicPeriod" startAt="3"/>
            </a:pPr>
            <a:r>
              <a:rPr lang="en-US" sz="3200" dirty="0">
                <a:solidFill>
                  <a:srgbClr val="FFFFFF"/>
                </a:solidFill>
                <a:latin typeface="Georgia" panose="02040502050405020303" pitchFamily="18" charset="0"/>
              </a:rPr>
              <a:t>What or Who is that something?  </a:t>
            </a:r>
            <a:r>
              <a:rPr lang="en-US" sz="3200" dirty="0">
                <a:solidFill>
                  <a:srgbClr val="FFFF00"/>
                </a:solidFill>
                <a:latin typeface="Georgia" panose="02040502050405020303" pitchFamily="18" charset="0"/>
              </a:rPr>
              <a:t>GOD</a:t>
            </a:r>
          </a:p>
          <a:p>
            <a:pPr>
              <a:spcAft>
                <a:spcPts val="1200"/>
              </a:spcAft>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63229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Three More Answers</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589520" cy="5029200"/>
          </a:xfrm>
          <a:prstGeom prst="rect">
            <a:avLst/>
          </a:prstGeom>
          <a:noFill/>
        </p:spPr>
        <p:txBody>
          <a:bodyPr wrap="square" lIns="0" tIns="0" rIns="0" bIns="0" rtlCol="0" anchor="t" anchorCtr="0">
            <a:noAutofit/>
          </a:bodyPr>
          <a:lstStyle/>
          <a:p>
            <a:pPr marL="514350" indent="-514350">
              <a:spcAft>
                <a:spcPts val="1200"/>
              </a:spcAft>
              <a:buFont typeface="+mj-lt"/>
              <a:buAutoNum type="arabicPeriod"/>
            </a:pPr>
            <a:endParaRPr lang="en-US" sz="3200" dirty="0">
              <a:solidFill>
                <a:srgbClr val="FFFFFF"/>
              </a:solidFill>
              <a:latin typeface="Georgia" panose="02040502050405020303" pitchFamily="18" charset="0"/>
            </a:endParaRPr>
          </a:p>
          <a:p>
            <a:pPr marL="514350" indent="-514350">
              <a:spcAft>
                <a:spcPts val="1200"/>
              </a:spcAft>
              <a:buFont typeface="+mj-lt"/>
              <a:buAutoNum type="arabicPeriod"/>
            </a:pPr>
            <a:r>
              <a:rPr lang="en-US" sz="3200" dirty="0">
                <a:solidFill>
                  <a:srgbClr val="FFFFFF"/>
                </a:solidFill>
                <a:latin typeface="Georgia" panose="02040502050405020303" pitchFamily="18" charset="0"/>
              </a:rPr>
              <a:t>How was God always alive?</a:t>
            </a:r>
          </a:p>
          <a:p>
            <a:pPr marL="514350" indent="-514350">
              <a:spcAft>
                <a:spcPts val="1200"/>
              </a:spcAft>
              <a:buFont typeface="+mj-lt"/>
              <a:buAutoNum type="arabicPeriod"/>
            </a:pPr>
            <a:r>
              <a:rPr lang="en-US" sz="3200" u="sng" dirty="0">
                <a:solidFill>
                  <a:srgbClr val="FFFFFF"/>
                </a:solidFill>
                <a:latin typeface="Georgia" panose="02040502050405020303" pitchFamily="18" charset="0"/>
              </a:rPr>
              <a:t>Was</a:t>
            </a:r>
            <a:r>
              <a:rPr lang="en-US" sz="3200" dirty="0">
                <a:solidFill>
                  <a:srgbClr val="FFFFFF"/>
                </a:solidFill>
                <a:latin typeface="Georgia" panose="02040502050405020303" pitchFamily="18" charset="0"/>
              </a:rPr>
              <a:t> God always alive?</a:t>
            </a:r>
            <a:endParaRPr lang="en-US" sz="3200" dirty="0">
              <a:solidFill>
                <a:srgbClr val="FFFF00"/>
              </a:solidFill>
              <a:latin typeface="Georgia" panose="02040502050405020303" pitchFamily="18" charset="0"/>
            </a:endParaRPr>
          </a:p>
          <a:p>
            <a:pPr marL="514350" indent="-514350">
              <a:spcAft>
                <a:spcPts val="1200"/>
              </a:spcAft>
              <a:buFont typeface="+mj-lt"/>
              <a:buAutoNum type="arabicPeriod" startAt="3"/>
            </a:pPr>
            <a:r>
              <a:rPr lang="en-US" sz="3200" dirty="0">
                <a:solidFill>
                  <a:srgbClr val="FFFFFF"/>
                </a:solidFill>
                <a:latin typeface="Georgia" panose="02040502050405020303" pitchFamily="18" charset="0"/>
              </a:rPr>
              <a:t>Did God have a beginning?  </a:t>
            </a:r>
            <a:r>
              <a:rPr lang="en-US" sz="3200" dirty="0">
                <a:solidFill>
                  <a:srgbClr val="FFFF00"/>
                </a:solidFill>
                <a:latin typeface="Georgia" panose="02040502050405020303" pitchFamily="18" charset="0"/>
              </a:rPr>
              <a:t>NO</a:t>
            </a:r>
          </a:p>
          <a:p>
            <a:pPr marL="514350" indent="-514350">
              <a:spcAft>
                <a:spcPts val="1200"/>
              </a:spcAft>
              <a:buFont typeface="+mj-lt"/>
              <a:buAutoNum type="arabicPeriod" startAt="3"/>
            </a:pPr>
            <a:r>
              <a:rPr lang="en-US" sz="3200" dirty="0">
                <a:solidFill>
                  <a:srgbClr val="FFFFFF"/>
                </a:solidFill>
                <a:latin typeface="Georgia" panose="02040502050405020303" pitchFamily="18" charset="0"/>
              </a:rPr>
              <a:t>Does </a:t>
            </a:r>
            <a:r>
              <a:rPr lang="en-US" sz="3200" u="sng" dirty="0">
                <a:solidFill>
                  <a:srgbClr val="FFFFFF"/>
                </a:solidFill>
                <a:latin typeface="Georgia" panose="02040502050405020303" pitchFamily="18" charset="0"/>
              </a:rPr>
              <a:t>everything</a:t>
            </a:r>
            <a:r>
              <a:rPr lang="en-US" sz="3200" dirty="0">
                <a:solidFill>
                  <a:srgbClr val="FFFFFF"/>
                </a:solidFill>
                <a:latin typeface="Georgia" panose="02040502050405020303" pitchFamily="18" charset="0"/>
              </a:rPr>
              <a:t> have a beginning?  </a:t>
            </a:r>
            <a:r>
              <a:rPr lang="en-US" sz="3200" dirty="0">
                <a:solidFill>
                  <a:srgbClr val="FFFF00"/>
                </a:solidFill>
                <a:latin typeface="Georgia" panose="02040502050405020303" pitchFamily="18" charset="0"/>
              </a:rPr>
              <a:t>NO</a:t>
            </a:r>
          </a:p>
          <a:p>
            <a:pPr marL="514350" indent="-514350">
              <a:spcAft>
                <a:spcPts val="1200"/>
              </a:spcAft>
              <a:buFont typeface="+mj-lt"/>
              <a:buAutoNum type="arabicPeriod" startAt="3"/>
            </a:pPr>
            <a:r>
              <a:rPr lang="en-US" sz="3200" dirty="0">
                <a:solidFill>
                  <a:srgbClr val="FFFFFF"/>
                </a:solidFill>
                <a:latin typeface="Georgia" panose="02040502050405020303" pitchFamily="18" charset="0"/>
              </a:rPr>
              <a:t>What or Who is that something?  </a:t>
            </a:r>
            <a:r>
              <a:rPr lang="en-US" sz="3200" dirty="0">
                <a:solidFill>
                  <a:srgbClr val="FFFF00"/>
                </a:solidFill>
                <a:latin typeface="Georgia" panose="02040502050405020303" pitchFamily="18" charset="0"/>
              </a:rPr>
              <a:t>GOD</a:t>
            </a:r>
          </a:p>
          <a:p>
            <a:pPr>
              <a:spcAft>
                <a:spcPts val="1200"/>
              </a:spcAft>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567862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Three More Answers</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589520" cy="5029200"/>
          </a:xfrm>
          <a:prstGeom prst="rect">
            <a:avLst/>
          </a:prstGeom>
          <a:noFill/>
        </p:spPr>
        <p:txBody>
          <a:bodyPr wrap="square" lIns="0" tIns="0" rIns="0" bIns="0" rtlCol="0" anchor="t" anchorCtr="0">
            <a:noAutofit/>
          </a:bodyPr>
          <a:lstStyle/>
          <a:p>
            <a:pPr marL="514350" indent="-514350">
              <a:spcAft>
                <a:spcPts val="1200"/>
              </a:spcAft>
              <a:buFont typeface="+mj-lt"/>
              <a:buAutoNum type="arabicPeriod"/>
            </a:pPr>
            <a:endParaRPr lang="en-US" sz="3200" dirty="0">
              <a:solidFill>
                <a:srgbClr val="FFFFFF"/>
              </a:solidFill>
              <a:latin typeface="Georgia" panose="02040502050405020303" pitchFamily="18" charset="0"/>
            </a:endParaRPr>
          </a:p>
          <a:p>
            <a:pPr marL="514350" indent="-514350">
              <a:spcAft>
                <a:spcPts val="1200"/>
              </a:spcAft>
              <a:buFont typeface="+mj-lt"/>
              <a:buAutoNum type="arabicPeriod"/>
            </a:pPr>
            <a:r>
              <a:rPr lang="en-US" sz="3200" dirty="0">
                <a:solidFill>
                  <a:srgbClr val="FFFFFF"/>
                </a:solidFill>
                <a:latin typeface="Georgia" panose="02040502050405020303" pitchFamily="18" charset="0"/>
              </a:rPr>
              <a:t>How was God always alive?</a:t>
            </a:r>
          </a:p>
          <a:p>
            <a:pPr marL="514350" indent="-514350">
              <a:spcAft>
                <a:spcPts val="1200"/>
              </a:spcAft>
              <a:buFont typeface="+mj-lt"/>
              <a:buAutoNum type="arabicPeriod"/>
            </a:pPr>
            <a:r>
              <a:rPr lang="en-US" sz="3200" u="sng" dirty="0">
                <a:solidFill>
                  <a:srgbClr val="FFFFFF"/>
                </a:solidFill>
                <a:latin typeface="Georgia" panose="02040502050405020303" pitchFamily="18" charset="0"/>
              </a:rPr>
              <a:t>Was</a:t>
            </a:r>
            <a:r>
              <a:rPr lang="en-US" sz="3200" dirty="0">
                <a:solidFill>
                  <a:srgbClr val="FFFFFF"/>
                </a:solidFill>
                <a:latin typeface="Georgia" panose="02040502050405020303" pitchFamily="18" charset="0"/>
              </a:rPr>
              <a:t> God always alive?  </a:t>
            </a:r>
            <a:r>
              <a:rPr lang="en-US" sz="3200" dirty="0">
                <a:solidFill>
                  <a:srgbClr val="FFFF00"/>
                </a:solidFill>
                <a:latin typeface="Georgia" panose="02040502050405020303" pitchFamily="18" charset="0"/>
              </a:rPr>
              <a:t>YES</a:t>
            </a:r>
          </a:p>
          <a:p>
            <a:pPr marL="514350" indent="-514350">
              <a:spcAft>
                <a:spcPts val="1200"/>
              </a:spcAft>
              <a:buFont typeface="+mj-lt"/>
              <a:buAutoNum type="arabicPeriod" startAt="3"/>
            </a:pPr>
            <a:r>
              <a:rPr lang="en-US" sz="3200" dirty="0">
                <a:solidFill>
                  <a:srgbClr val="FFFFFF"/>
                </a:solidFill>
                <a:latin typeface="Georgia" panose="02040502050405020303" pitchFamily="18" charset="0"/>
              </a:rPr>
              <a:t>Did God have a beginning?  </a:t>
            </a:r>
            <a:r>
              <a:rPr lang="en-US" sz="3200" dirty="0">
                <a:solidFill>
                  <a:srgbClr val="FFFF00"/>
                </a:solidFill>
                <a:latin typeface="Georgia" panose="02040502050405020303" pitchFamily="18" charset="0"/>
              </a:rPr>
              <a:t>NO</a:t>
            </a:r>
          </a:p>
          <a:p>
            <a:pPr marL="514350" indent="-514350">
              <a:spcAft>
                <a:spcPts val="1200"/>
              </a:spcAft>
              <a:buFont typeface="+mj-lt"/>
              <a:buAutoNum type="arabicPeriod" startAt="3"/>
            </a:pPr>
            <a:r>
              <a:rPr lang="en-US" sz="3200" dirty="0">
                <a:solidFill>
                  <a:srgbClr val="FFFFFF"/>
                </a:solidFill>
                <a:latin typeface="Georgia" panose="02040502050405020303" pitchFamily="18" charset="0"/>
              </a:rPr>
              <a:t>Does </a:t>
            </a:r>
            <a:r>
              <a:rPr lang="en-US" sz="3200" u="sng" dirty="0">
                <a:solidFill>
                  <a:srgbClr val="FFFFFF"/>
                </a:solidFill>
                <a:latin typeface="Georgia" panose="02040502050405020303" pitchFamily="18" charset="0"/>
              </a:rPr>
              <a:t>everything</a:t>
            </a:r>
            <a:r>
              <a:rPr lang="en-US" sz="3200" dirty="0">
                <a:solidFill>
                  <a:srgbClr val="FFFFFF"/>
                </a:solidFill>
                <a:latin typeface="Georgia" panose="02040502050405020303" pitchFamily="18" charset="0"/>
              </a:rPr>
              <a:t> have a beginning?  </a:t>
            </a:r>
            <a:r>
              <a:rPr lang="en-US" sz="3200" dirty="0">
                <a:solidFill>
                  <a:srgbClr val="FFFF00"/>
                </a:solidFill>
                <a:latin typeface="Georgia" panose="02040502050405020303" pitchFamily="18" charset="0"/>
              </a:rPr>
              <a:t>NO</a:t>
            </a:r>
          </a:p>
          <a:p>
            <a:pPr marL="514350" indent="-514350">
              <a:spcAft>
                <a:spcPts val="1200"/>
              </a:spcAft>
              <a:buFont typeface="+mj-lt"/>
              <a:buAutoNum type="arabicPeriod" startAt="3"/>
            </a:pPr>
            <a:r>
              <a:rPr lang="en-US" sz="3200" dirty="0">
                <a:solidFill>
                  <a:srgbClr val="FFFFFF"/>
                </a:solidFill>
                <a:latin typeface="Georgia" panose="02040502050405020303" pitchFamily="18" charset="0"/>
              </a:rPr>
              <a:t>What or Who is that something?  </a:t>
            </a:r>
            <a:r>
              <a:rPr lang="en-US" sz="3200" dirty="0">
                <a:solidFill>
                  <a:srgbClr val="FFFF00"/>
                </a:solidFill>
                <a:latin typeface="Georgia" panose="02040502050405020303" pitchFamily="18" charset="0"/>
              </a:rPr>
              <a:t>GOD</a:t>
            </a:r>
          </a:p>
          <a:p>
            <a:pPr>
              <a:spcAft>
                <a:spcPts val="1200"/>
              </a:spcAft>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790026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589520" cy="5029200"/>
          </a:xfrm>
          <a:prstGeom prst="rect">
            <a:avLst/>
          </a:prstGeom>
          <a:noFill/>
        </p:spPr>
        <p:txBody>
          <a:bodyPr wrap="square" lIns="0" tIns="0" rIns="0" bIns="0" rtlCol="0" anchor="t" anchorCtr="0">
            <a:noAutofit/>
          </a:bodyPr>
          <a:lstStyle/>
          <a:p>
            <a:pPr marL="514350" indent="-514350">
              <a:spcAft>
                <a:spcPts val="1200"/>
              </a:spcAft>
              <a:buFont typeface="+mj-lt"/>
              <a:buAutoNum type="arabicPeriod"/>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Cause and Effect</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Every </a:t>
            </a:r>
            <a:r>
              <a:rPr lang="en-US" sz="3200" u="sng" dirty="0">
                <a:solidFill>
                  <a:srgbClr val="FFFFFF"/>
                </a:solidFill>
                <a:latin typeface="Georgia" panose="02040502050405020303" pitchFamily="18" charset="0"/>
              </a:rPr>
              <a:t>effect</a:t>
            </a:r>
            <a:r>
              <a:rPr lang="en-US" sz="3200" dirty="0">
                <a:solidFill>
                  <a:srgbClr val="FFFFFF"/>
                </a:solidFill>
                <a:latin typeface="Georgia" panose="02040502050405020303" pitchFamily="18" charset="0"/>
              </a:rPr>
              <a:t> must have a </a:t>
            </a:r>
            <a:r>
              <a:rPr lang="en-US" sz="3200" u="sng" dirty="0">
                <a:solidFill>
                  <a:srgbClr val="FFFFFF"/>
                </a:solidFill>
                <a:latin typeface="Georgia" panose="02040502050405020303" pitchFamily="18" charset="0"/>
              </a:rPr>
              <a:t>cause</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The cause causes the effect</a:t>
            </a:r>
          </a:p>
        </p:txBody>
      </p:sp>
    </p:spTree>
    <p:extLst>
      <p:ext uri="{BB962C8B-B14F-4D97-AF65-F5344CB8AC3E}">
        <p14:creationId xmlns:p14="http://schemas.microsoft.com/office/powerpoint/2010/main" val="408617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Children are effects caused by _____</a:t>
            </a:r>
          </a:p>
        </p:txBody>
      </p:sp>
    </p:spTree>
    <p:extLst>
      <p:ext uri="{BB962C8B-B14F-4D97-AF65-F5344CB8AC3E}">
        <p14:creationId xmlns:p14="http://schemas.microsoft.com/office/powerpoint/2010/main" val="2595344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Children are effects caused by </a:t>
            </a:r>
            <a:r>
              <a:rPr lang="en-US" sz="3200" u="sng" dirty="0">
                <a:solidFill>
                  <a:srgbClr val="FFFF00"/>
                </a:solidFill>
                <a:latin typeface="Georgia" panose="02040502050405020303" pitchFamily="18" charset="0"/>
              </a:rPr>
              <a:t>parents</a:t>
            </a:r>
          </a:p>
        </p:txBody>
      </p:sp>
    </p:spTree>
    <p:extLst>
      <p:ext uri="{BB962C8B-B14F-4D97-AF65-F5344CB8AC3E}">
        <p14:creationId xmlns:p14="http://schemas.microsoft.com/office/powerpoint/2010/main" val="893197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Children are effects caused by </a:t>
            </a:r>
            <a:r>
              <a:rPr lang="en-US" sz="3200" u="sng" dirty="0">
                <a:solidFill>
                  <a:srgbClr val="FFFFFF"/>
                </a:solidFill>
                <a:latin typeface="Georgia" panose="02040502050405020303" pitchFamily="18" charset="0"/>
              </a:rPr>
              <a:t>parents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This church building is an effect caused by </a:t>
            </a:r>
            <a:r>
              <a:rPr lang="en-US" sz="3200" u="sng" dirty="0">
                <a:solidFill>
                  <a:srgbClr val="FFFF00"/>
                </a:solidFill>
                <a:latin typeface="Georgia" panose="02040502050405020303" pitchFamily="18" charset="0"/>
              </a:rPr>
              <a:t>_____</a:t>
            </a:r>
          </a:p>
        </p:txBody>
      </p:sp>
    </p:spTree>
    <p:extLst>
      <p:ext uri="{BB962C8B-B14F-4D97-AF65-F5344CB8AC3E}">
        <p14:creationId xmlns:p14="http://schemas.microsoft.com/office/powerpoint/2010/main" val="1270724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Children are effects caused by </a:t>
            </a:r>
            <a:r>
              <a:rPr lang="en-US" sz="3200" u="sng" dirty="0">
                <a:solidFill>
                  <a:srgbClr val="FFFFFF"/>
                </a:solidFill>
                <a:latin typeface="Georgia" panose="02040502050405020303" pitchFamily="18" charset="0"/>
              </a:rPr>
              <a:t>parents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This church building is an effect caused by </a:t>
            </a:r>
            <a:r>
              <a:rPr lang="en-US" sz="3200" u="sng" dirty="0">
                <a:solidFill>
                  <a:srgbClr val="FFFF00"/>
                </a:solidFill>
                <a:latin typeface="Georgia" panose="02040502050405020303" pitchFamily="18" charset="0"/>
              </a:rPr>
              <a:t>builders</a:t>
            </a:r>
          </a:p>
        </p:txBody>
      </p:sp>
    </p:spTree>
    <p:extLst>
      <p:ext uri="{BB962C8B-B14F-4D97-AF65-F5344CB8AC3E}">
        <p14:creationId xmlns:p14="http://schemas.microsoft.com/office/powerpoint/2010/main" val="415705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The Questions</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cap="small" dirty="0">
              <a:solidFill>
                <a:srgbClr val="FFFFFF"/>
              </a:solidFill>
              <a:latin typeface="Georgia" panose="02040502050405020303" pitchFamily="18" charset="0"/>
            </a:endParaRPr>
          </a:p>
          <a:p>
            <a:pPr marL="514350" indent="-514350">
              <a:spcAft>
                <a:spcPts val="1200"/>
              </a:spcAft>
              <a:buFont typeface="+mj-lt"/>
              <a:buAutoNum type="arabicPeriod"/>
            </a:pPr>
            <a:r>
              <a:rPr lang="en-US" sz="3200" dirty="0">
                <a:solidFill>
                  <a:srgbClr val="FFFFFF"/>
                </a:solidFill>
                <a:latin typeface="Georgia" panose="02040502050405020303" pitchFamily="18" charset="0"/>
              </a:rPr>
              <a:t>How was God always alive?</a:t>
            </a:r>
          </a:p>
          <a:p>
            <a:pPr marL="514350" indent="-514350">
              <a:spcAft>
                <a:spcPts val="1200"/>
              </a:spcAft>
              <a:buFont typeface="+mj-lt"/>
              <a:buAutoNum type="arabicPeriod"/>
            </a:pPr>
            <a:r>
              <a:rPr lang="en-US" sz="3200" u="sng" dirty="0">
                <a:solidFill>
                  <a:srgbClr val="FFFFFF"/>
                </a:solidFill>
                <a:latin typeface="Georgia" panose="02040502050405020303" pitchFamily="18" charset="0"/>
              </a:rPr>
              <a:t>Was</a:t>
            </a:r>
            <a:r>
              <a:rPr lang="en-US" sz="3200" dirty="0">
                <a:solidFill>
                  <a:srgbClr val="FFFFFF"/>
                </a:solidFill>
                <a:latin typeface="Georgia" panose="02040502050405020303" pitchFamily="18" charset="0"/>
              </a:rPr>
              <a:t> God always alive?</a:t>
            </a:r>
          </a:p>
        </p:txBody>
      </p:sp>
    </p:spTree>
    <p:extLst>
      <p:ext uri="{BB962C8B-B14F-4D97-AF65-F5344CB8AC3E}">
        <p14:creationId xmlns:p14="http://schemas.microsoft.com/office/powerpoint/2010/main" val="4188437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Children are effects caused by </a:t>
            </a:r>
            <a:r>
              <a:rPr lang="en-US" sz="3200" u="sng" dirty="0">
                <a:solidFill>
                  <a:srgbClr val="FFFFFF"/>
                </a:solidFill>
                <a:latin typeface="Georgia" panose="02040502050405020303" pitchFamily="18" charset="0"/>
              </a:rPr>
              <a:t>parents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This church building is an effect caused by </a:t>
            </a:r>
            <a:r>
              <a:rPr lang="en-US" sz="3200" u="sng" dirty="0">
                <a:solidFill>
                  <a:srgbClr val="FFFFFF"/>
                </a:solidFill>
                <a:latin typeface="Georgia" panose="02040502050405020303" pitchFamily="18" charset="0"/>
              </a:rPr>
              <a:t>builders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The wind is an effect caused by</a:t>
            </a:r>
            <a:br>
              <a:rPr lang="en-US" sz="3200" dirty="0">
                <a:solidFill>
                  <a:srgbClr val="FFFF00"/>
                </a:solidFill>
                <a:latin typeface="Georgia" panose="02040502050405020303" pitchFamily="18" charset="0"/>
              </a:rPr>
            </a:br>
            <a:r>
              <a:rPr lang="en-US" sz="3200" u="sng" dirty="0">
                <a:solidFill>
                  <a:srgbClr val="FFFF00"/>
                </a:solidFill>
                <a:latin typeface="Georgia" panose="02040502050405020303" pitchFamily="18" charset="0"/>
              </a:rPr>
              <a:t>_______________</a:t>
            </a:r>
          </a:p>
        </p:txBody>
      </p:sp>
    </p:spTree>
    <p:extLst>
      <p:ext uri="{BB962C8B-B14F-4D97-AF65-F5344CB8AC3E}">
        <p14:creationId xmlns:p14="http://schemas.microsoft.com/office/powerpoint/2010/main" val="1751945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Children are effects caused by </a:t>
            </a:r>
            <a:r>
              <a:rPr lang="en-US" sz="3200" u="sng" dirty="0">
                <a:solidFill>
                  <a:srgbClr val="FFFFFF"/>
                </a:solidFill>
                <a:latin typeface="Georgia" panose="02040502050405020303" pitchFamily="18" charset="0"/>
              </a:rPr>
              <a:t>parents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This church building is an effect caused by </a:t>
            </a:r>
            <a:r>
              <a:rPr lang="en-US" sz="3200" u="sng" dirty="0">
                <a:solidFill>
                  <a:srgbClr val="FFFFFF"/>
                </a:solidFill>
                <a:latin typeface="Georgia" panose="02040502050405020303" pitchFamily="18" charset="0"/>
              </a:rPr>
              <a:t>builders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The wind is an effect caused by</a:t>
            </a:r>
            <a:br>
              <a:rPr lang="en-US" sz="3200" dirty="0">
                <a:solidFill>
                  <a:srgbClr val="FFFF00"/>
                </a:solidFill>
                <a:latin typeface="Georgia" panose="02040502050405020303" pitchFamily="18" charset="0"/>
              </a:rPr>
            </a:br>
            <a:r>
              <a:rPr lang="en-US" sz="3200" u="sng" dirty="0">
                <a:solidFill>
                  <a:srgbClr val="FFFF00"/>
                </a:solidFill>
                <a:latin typeface="Georgia" panose="02040502050405020303" pitchFamily="18" charset="0"/>
              </a:rPr>
              <a:t>high and low pressures</a:t>
            </a:r>
          </a:p>
        </p:txBody>
      </p:sp>
    </p:spTree>
    <p:extLst>
      <p:ext uri="{BB962C8B-B14F-4D97-AF65-F5344CB8AC3E}">
        <p14:creationId xmlns:p14="http://schemas.microsoft.com/office/powerpoint/2010/main" val="1848578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Children are effects caused by </a:t>
            </a:r>
            <a:r>
              <a:rPr lang="en-US" sz="3200" u="sng" dirty="0">
                <a:solidFill>
                  <a:srgbClr val="FFFFFF"/>
                </a:solidFill>
                <a:latin typeface="Georgia" panose="02040502050405020303" pitchFamily="18" charset="0"/>
              </a:rPr>
              <a:t>parents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This church building is an effect caused by </a:t>
            </a:r>
            <a:r>
              <a:rPr lang="en-US" sz="3200" u="sng" dirty="0">
                <a:solidFill>
                  <a:srgbClr val="FFFFFF"/>
                </a:solidFill>
                <a:latin typeface="Georgia" panose="02040502050405020303" pitchFamily="18" charset="0"/>
              </a:rPr>
              <a:t>builders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The wind is an effect caused by</a:t>
            </a:r>
            <a:br>
              <a:rPr lang="en-US" sz="3200" dirty="0">
                <a:solidFill>
                  <a:srgbClr val="FFFFFF"/>
                </a:solidFill>
                <a:latin typeface="Georgia" panose="02040502050405020303" pitchFamily="18" charset="0"/>
              </a:rPr>
            </a:br>
            <a:r>
              <a:rPr lang="en-US" sz="3200" u="sng" dirty="0">
                <a:solidFill>
                  <a:srgbClr val="FFFFFF"/>
                </a:solidFill>
                <a:latin typeface="Georgia" panose="02040502050405020303" pitchFamily="18" charset="0"/>
              </a:rPr>
              <a:t>high and low pressures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Blowing leaves are effects caused by </a:t>
            </a:r>
            <a:r>
              <a:rPr lang="en-US" sz="3200" u="sng" dirty="0">
                <a:solidFill>
                  <a:srgbClr val="FFFF00"/>
                </a:solidFill>
                <a:latin typeface="Georgia" panose="02040502050405020303" pitchFamily="18" charset="0"/>
              </a:rPr>
              <a:t>___</a:t>
            </a:r>
          </a:p>
        </p:txBody>
      </p:sp>
    </p:spTree>
    <p:extLst>
      <p:ext uri="{BB962C8B-B14F-4D97-AF65-F5344CB8AC3E}">
        <p14:creationId xmlns:p14="http://schemas.microsoft.com/office/powerpoint/2010/main" val="2534509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Children are effects caused by </a:t>
            </a:r>
            <a:r>
              <a:rPr lang="en-US" sz="3200" u="sng" dirty="0">
                <a:solidFill>
                  <a:srgbClr val="FFFFFF"/>
                </a:solidFill>
                <a:latin typeface="Georgia" panose="02040502050405020303" pitchFamily="18" charset="0"/>
              </a:rPr>
              <a:t>parents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This church building is an effect caused by </a:t>
            </a:r>
            <a:r>
              <a:rPr lang="en-US" sz="3200" u="sng" dirty="0">
                <a:solidFill>
                  <a:srgbClr val="FFFFFF"/>
                </a:solidFill>
                <a:latin typeface="Georgia" panose="02040502050405020303" pitchFamily="18" charset="0"/>
              </a:rPr>
              <a:t>builders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The wind is an effect caused by</a:t>
            </a:r>
            <a:br>
              <a:rPr lang="en-US" sz="3200" dirty="0">
                <a:solidFill>
                  <a:srgbClr val="FFFFFF"/>
                </a:solidFill>
                <a:latin typeface="Georgia" panose="02040502050405020303" pitchFamily="18" charset="0"/>
              </a:rPr>
            </a:br>
            <a:r>
              <a:rPr lang="en-US" sz="3200" u="sng" dirty="0">
                <a:solidFill>
                  <a:srgbClr val="FFFFFF"/>
                </a:solidFill>
                <a:latin typeface="Georgia" panose="02040502050405020303" pitchFamily="18" charset="0"/>
              </a:rPr>
              <a:t>high and low pressures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Blowing leaves are effects caused by </a:t>
            </a:r>
            <a:r>
              <a:rPr lang="en-US" sz="3200" u="sng" dirty="0">
                <a:solidFill>
                  <a:srgbClr val="FFFF00"/>
                </a:solidFill>
                <a:latin typeface="Georgia" panose="02040502050405020303" pitchFamily="18" charset="0"/>
              </a:rPr>
              <a:t>wind</a:t>
            </a:r>
          </a:p>
        </p:txBody>
      </p:sp>
    </p:spTree>
    <p:extLst>
      <p:ext uri="{BB962C8B-B14F-4D97-AF65-F5344CB8AC3E}">
        <p14:creationId xmlns:p14="http://schemas.microsoft.com/office/powerpoint/2010/main" val="2207170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God is an effect caused by ________</a:t>
            </a:r>
            <a:endParaRPr lang="en-US" sz="3200" u="sng" dirty="0">
              <a:solidFill>
                <a:srgbClr val="FFFF00"/>
              </a:solidFill>
              <a:latin typeface="Georgia" panose="02040502050405020303" pitchFamily="18" charset="0"/>
            </a:endParaRPr>
          </a:p>
        </p:txBody>
      </p:sp>
    </p:spTree>
    <p:extLst>
      <p:ext uri="{BB962C8B-B14F-4D97-AF65-F5344CB8AC3E}">
        <p14:creationId xmlns:p14="http://schemas.microsoft.com/office/powerpoint/2010/main" val="271381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God is an effect caused by </a:t>
            </a:r>
            <a:r>
              <a:rPr lang="en-US" sz="3200" u="sng" dirty="0">
                <a:solidFill>
                  <a:srgbClr val="FFFF00"/>
                </a:solidFill>
                <a:latin typeface="Georgia" panose="02040502050405020303" pitchFamily="18" charset="0"/>
              </a:rPr>
              <a:t>nothing (?)</a:t>
            </a:r>
          </a:p>
        </p:txBody>
      </p:sp>
    </p:spTree>
    <p:extLst>
      <p:ext uri="{BB962C8B-B14F-4D97-AF65-F5344CB8AC3E}">
        <p14:creationId xmlns:p14="http://schemas.microsoft.com/office/powerpoint/2010/main" val="1592539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God is an effect caused by </a:t>
            </a:r>
            <a:r>
              <a:rPr lang="en-US" sz="3200" u="sng" dirty="0">
                <a:solidFill>
                  <a:srgbClr val="FFFF00"/>
                </a:solidFill>
                <a:latin typeface="Georgia" panose="02040502050405020303" pitchFamily="18" charset="0"/>
              </a:rPr>
              <a:t>nothing (?)</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This is a flawed statement</a:t>
            </a:r>
          </a:p>
          <a:p>
            <a:pPr>
              <a:spcAft>
                <a:spcPts val="1200"/>
              </a:spcAft>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1871543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Cause and Effect Examples</a:t>
            </a:r>
          </a:p>
          <a:p>
            <a:pPr marL="457200" indent="-457200">
              <a:spcAft>
                <a:spcPts val="1200"/>
              </a:spcAft>
              <a:buFont typeface="Arial" panose="020B0604020202020204" pitchFamily="34" charset="0"/>
              <a:buChar char="•"/>
            </a:pPr>
            <a:r>
              <a:rPr lang="en-US" sz="3200" dirty="0">
                <a:solidFill>
                  <a:srgbClr val="FFFF00"/>
                </a:solidFill>
                <a:latin typeface="Georgia" panose="02040502050405020303" pitchFamily="18" charset="0"/>
              </a:rPr>
              <a:t>God is an effect caused by </a:t>
            </a:r>
            <a:r>
              <a:rPr lang="en-US" sz="3200" u="sng" dirty="0">
                <a:solidFill>
                  <a:srgbClr val="FFFF00"/>
                </a:solidFill>
                <a:latin typeface="Georgia" panose="02040502050405020303" pitchFamily="18" charset="0"/>
              </a:rPr>
              <a:t>nothing (?)</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This is a flawed statement</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It should read:</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God is not an effect because He was not caused</a:t>
            </a:r>
          </a:p>
        </p:txBody>
      </p:sp>
    </p:spTree>
    <p:extLst>
      <p:ext uri="{BB962C8B-B14F-4D97-AF65-F5344CB8AC3E}">
        <p14:creationId xmlns:p14="http://schemas.microsoft.com/office/powerpoint/2010/main" val="4230228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589520" cy="5029200"/>
          </a:xfrm>
          <a:prstGeom prst="rect">
            <a:avLst/>
          </a:prstGeom>
          <a:noFill/>
        </p:spPr>
        <p:txBody>
          <a:bodyPr wrap="square" lIns="0" tIns="0" rIns="0" bIns="0" rtlCol="0" anchor="t" anchorCtr="0">
            <a:noAutofit/>
          </a:bodyPr>
          <a:lstStyle/>
          <a:p>
            <a:pPr marL="514350" indent="-514350">
              <a:spcAft>
                <a:spcPts val="1200"/>
              </a:spcAft>
              <a:buFont typeface="+mj-lt"/>
              <a:buAutoNum type="arabicPeriod"/>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Self-Existent</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Having, within Himself, the power of being (the ability to exist)</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Requiring no assistance from any outside sources to exist</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809502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589520" cy="5029200"/>
          </a:xfrm>
          <a:prstGeom prst="rect">
            <a:avLst/>
          </a:prstGeom>
          <a:noFill/>
        </p:spPr>
        <p:txBody>
          <a:bodyPr wrap="square" lIns="0" tIns="0" rIns="0" bIns="0" rtlCol="0" anchor="t" anchorCtr="0">
            <a:noAutofit/>
          </a:bodyPr>
          <a:lstStyle/>
          <a:p>
            <a:pPr marL="514350" indent="-514350">
              <a:spcAft>
                <a:spcPts val="1200"/>
              </a:spcAft>
              <a:buFont typeface="+mj-lt"/>
              <a:buAutoNum type="arabicPeriod"/>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Self-Existent</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Having, within Himself, the power of being (the ability to exist)</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Requiring no assistance from any outside sources to exist</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The very essence of the difference between the Creator and the created</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23136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The Questions</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cap="small" dirty="0">
              <a:solidFill>
                <a:srgbClr val="FFFFFF"/>
              </a:solidFill>
              <a:latin typeface="Georgia" panose="02040502050405020303" pitchFamily="18" charset="0"/>
            </a:endParaRPr>
          </a:p>
          <a:p>
            <a:pPr marL="514350" indent="-514350">
              <a:spcAft>
                <a:spcPts val="1200"/>
              </a:spcAft>
              <a:buFont typeface="+mj-lt"/>
              <a:buAutoNum type="arabicPeriod"/>
            </a:pPr>
            <a:r>
              <a:rPr lang="en-US" sz="3200" dirty="0">
                <a:solidFill>
                  <a:srgbClr val="FFFFFF"/>
                </a:solidFill>
                <a:latin typeface="Georgia" panose="02040502050405020303" pitchFamily="18" charset="0"/>
              </a:rPr>
              <a:t>How was God always alive?</a:t>
            </a:r>
          </a:p>
          <a:p>
            <a:pPr marL="514350" indent="-514350">
              <a:spcAft>
                <a:spcPts val="1200"/>
              </a:spcAft>
              <a:buFont typeface="+mj-lt"/>
              <a:buAutoNum type="arabicPeriod"/>
            </a:pPr>
            <a:r>
              <a:rPr lang="en-US" sz="3200" u="sng" dirty="0">
                <a:solidFill>
                  <a:srgbClr val="FFFFFF"/>
                </a:solidFill>
                <a:latin typeface="Georgia" panose="02040502050405020303" pitchFamily="18" charset="0"/>
              </a:rPr>
              <a:t>Was</a:t>
            </a:r>
            <a:r>
              <a:rPr lang="en-US" sz="3200" dirty="0">
                <a:solidFill>
                  <a:srgbClr val="FFFFFF"/>
                </a:solidFill>
                <a:latin typeface="Georgia" panose="02040502050405020303" pitchFamily="18" charset="0"/>
              </a:rPr>
              <a:t> God always alive?</a:t>
            </a:r>
          </a:p>
          <a:p>
            <a:pPr marL="514350" indent="-514350">
              <a:spcAft>
                <a:spcPts val="1200"/>
              </a:spcAft>
              <a:buFont typeface="+mj-lt"/>
              <a:buAutoNum type="arabicPeriod"/>
            </a:pPr>
            <a:r>
              <a:rPr lang="en-US" sz="3200" dirty="0">
                <a:solidFill>
                  <a:srgbClr val="FFFFFF"/>
                </a:solidFill>
                <a:latin typeface="Georgia" panose="02040502050405020303" pitchFamily="18" charset="0"/>
              </a:rPr>
              <a:t>Did God have a beginning?</a:t>
            </a:r>
          </a:p>
        </p:txBody>
      </p:sp>
    </p:spTree>
    <p:extLst>
      <p:ext uri="{BB962C8B-B14F-4D97-AF65-F5344CB8AC3E}">
        <p14:creationId xmlns:p14="http://schemas.microsoft.com/office/powerpoint/2010/main" val="150578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589520" cy="5029200"/>
          </a:xfrm>
          <a:prstGeom prst="rect">
            <a:avLst/>
          </a:prstGeom>
          <a:noFill/>
        </p:spPr>
        <p:txBody>
          <a:bodyPr wrap="square" lIns="0" tIns="0" rIns="0" bIns="0" rtlCol="0" anchor="t" anchorCtr="0">
            <a:noAutofit/>
          </a:bodyPr>
          <a:lstStyle/>
          <a:p>
            <a:pPr marL="514350" indent="-514350">
              <a:spcAft>
                <a:spcPts val="1200"/>
              </a:spcAft>
              <a:buFont typeface="+mj-lt"/>
              <a:buAutoNum type="arabicPeriod"/>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Self-Existent vs. Self-Created</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The concept of Self-Existence is rational</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The concept of Self-Creation is irrational</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4191207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863840" cy="5029200"/>
          </a:xfrm>
          <a:prstGeom prst="rect">
            <a:avLst/>
          </a:prstGeom>
          <a:noFill/>
        </p:spPr>
        <p:txBody>
          <a:bodyPr wrap="square" lIns="0" tIns="0" rIns="0" bIns="0" rtlCol="0" anchor="t" anchorCtr="0">
            <a:noAutofit/>
          </a:bodyPr>
          <a:lstStyle/>
          <a:p>
            <a:pPr>
              <a:spcAft>
                <a:spcPts val="12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Something Being Self-Existent is Necessary</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If something exists, then something</a:t>
            </a:r>
            <a:br>
              <a:rPr lang="en-US" sz="3200" dirty="0">
                <a:solidFill>
                  <a:srgbClr val="FFFFFF"/>
                </a:solidFill>
                <a:latin typeface="Georgia" panose="02040502050405020303" pitchFamily="18" charset="0"/>
              </a:rPr>
            </a:br>
            <a:r>
              <a:rPr lang="en-US" sz="3200" dirty="0">
                <a:solidFill>
                  <a:srgbClr val="FFFFFF"/>
                </a:solidFill>
                <a:latin typeface="Georgia" panose="02040502050405020303" pitchFamily="18" charset="0"/>
              </a:rPr>
              <a:t>did not have a beginning</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That something must have, within</a:t>
            </a:r>
            <a:br>
              <a:rPr lang="en-US" sz="3200" dirty="0">
                <a:solidFill>
                  <a:srgbClr val="FFFFFF"/>
                </a:solidFill>
                <a:latin typeface="Georgia" panose="02040502050405020303" pitchFamily="18" charset="0"/>
              </a:rPr>
            </a:br>
            <a:r>
              <a:rPr lang="en-US" sz="3200" dirty="0">
                <a:solidFill>
                  <a:srgbClr val="FFFFFF"/>
                </a:solidFill>
                <a:latin typeface="Georgia" panose="02040502050405020303" pitchFamily="18" charset="0"/>
              </a:rPr>
              <a:t>itself, the power of being</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Otherwise it wouldn’t exist</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And there would be nothing</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1646589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How Does God Exist?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863840" cy="5029200"/>
          </a:xfrm>
          <a:prstGeom prst="rect">
            <a:avLst/>
          </a:prstGeom>
          <a:noFill/>
        </p:spPr>
        <p:txBody>
          <a:bodyPr wrap="square" lIns="0" tIns="0" rIns="0" bIns="0" rtlCol="0" anchor="t" anchorCtr="0">
            <a:noAutofit/>
          </a:bodyPr>
          <a:lstStyle/>
          <a:p>
            <a:pPr>
              <a:spcAft>
                <a:spcPts val="12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God Is That Something</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God is self-existent</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That is how God exists</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That is “How God Was Always Alive”</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542214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Summary</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The Answers to the Questions</a:t>
            </a:r>
          </a:p>
          <a:p>
            <a:pPr marL="514350" indent="-514350">
              <a:spcAft>
                <a:spcPts val="1200"/>
              </a:spcAft>
              <a:buFont typeface="+mj-lt"/>
              <a:buAutoNum type="arabicPeriod"/>
            </a:pPr>
            <a:r>
              <a:rPr lang="en-US" sz="3200" dirty="0">
                <a:solidFill>
                  <a:srgbClr val="FFFFFF"/>
                </a:solidFill>
                <a:latin typeface="Georgia" panose="02040502050405020303" pitchFamily="18" charset="0"/>
              </a:rPr>
              <a:t>Does everything have a beginning?</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No</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If everything had a beginning, there would be a time when nothing existed</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If something exists, then something had no beginning</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270740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Summary</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The Answers to the Questions</a:t>
            </a:r>
          </a:p>
          <a:p>
            <a:pPr marL="514350" indent="-514350">
              <a:spcAft>
                <a:spcPts val="1200"/>
              </a:spcAft>
              <a:buFont typeface="+mj-lt"/>
              <a:buAutoNum type="arabicPeriod" startAt="2"/>
            </a:pPr>
            <a:r>
              <a:rPr lang="en-US" sz="3200" dirty="0">
                <a:solidFill>
                  <a:srgbClr val="FFFFFF"/>
                </a:solidFill>
                <a:latin typeface="Georgia" panose="02040502050405020303" pitchFamily="18" charset="0"/>
              </a:rPr>
              <a:t>What or who had no beginning?</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God</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490658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Summary</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The Answers to the Questions</a:t>
            </a:r>
          </a:p>
          <a:p>
            <a:pPr marL="514350" indent="-514350">
              <a:spcAft>
                <a:spcPts val="1200"/>
              </a:spcAft>
              <a:buFont typeface="+mj-lt"/>
              <a:buAutoNum type="arabicPeriod" startAt="2"/>
            </a:pPr>
            <a:r>
              <a:rPr lang="en-US" sz="3200" dirty="0">
                <a:solidFill>
                  <a:srgbClr val="FFFFFF"/>
                </a:solidFill>
                <a:latin typeface="Georgia" panose="02040502050405020303" pitchFamily="18" charset="0"/>
              </a:rPr>
              <a:t>What or who had no beginning?</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God</a:t>
            </a:r>
          </a:p>
          <a:p>
            <a:pPr marL="514350" indent="-514350">
              <a:spcAft>
                <a:spcPts val="1200"/>
              </a:spcAft>
              <a:buFont typeface="+mj-lt"/>
              <a:buAutoNum type="arabicPeriod" startAt="2"/>
            </a:pPr>
            <a:r>
              <a:rPr lang="en-US" sz="3200" dirty="0">
                <a:solidFill>
                  <a:srgbClr val="FFFFFF"/>
                </a:solidFill>
                <a:latin typeface="Georgia" panose="02040502050405020303" pitchFamily="18" charset="0"/>
              </a:rPr>
              <a:t>Did God have a beginning?</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No</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If God had a beginning, there would have been a time when even God did not exist</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939127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Summary</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The Answers to the Questions</a:t>
            </a:r>
          </a:p>
          <a:p>
            <a:pPr marL="514350" indent="-514350">
              <a:spcAft>
                <a:spcPts val="1200"/>
              </a:spcAft>
              <a:buFont typeface="+mj-lt"/>
              <a:buAutoNum type="arabicPeriod" startAt="4"/>
            </a:pPr>
            <a:r>
              <a:rPr lang="en-US" sz="3200" dirty="0">
                <a:solidFill>
                  <a:srgbClr val="FFFFFF"/>
                </a:solidFill>
                <a:latin typeface="Georgia" panose="02040502050405020303" pitchFamily="18" charset="0"/>
              </a:rPr>
              <a:t>Was God always alive?</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Yes, God always existed</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He was first, before creation</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He was before time began</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From everlasting to everlasting</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He didn’t come from anywhere</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He just eternally was</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1993096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Summary</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The Answers to the Questions</a:t>
            </a:r>
          </a:p>
          <a:p>
            <a:pPr marL="514350" indent="-514350">
              <a:spcAft>
                <a:spcPts val="1200"/>
              </a:spcAft>
              <a:buFont typeface="+mj-lt"/>
              <a:buAutoNum type="arabicPeriod" startAt="5"/>
            </a:pPr>
            <a:r>
              <a:rPr lang="en-US" sz="3200" dirty="0">
                <a:solidFill>
                  <a:srgbClr val="FFFFFF"/>
                </a:solidFill>
                <a:latin typeface="Georgia" panose="02040502050405020303" pitchFamily="18" charset="0"/>
              </a:rPr>
              <a:t>How was God always alive?</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God is self-existent</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God has, within Himself, the power of being</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Nobody or no thing made God</a:t>
            </a:r>
          </a:p>
          <a:p>
            <a:pPr marL="457200" indent="-457200">
              <a:spcAft>
                <a:spcPts val="1200"/>
              </a:spcAft>
              <a:buFont typeface="Arial" panose="020B0604020202020204" pitchFamily="34" charset="0"/>
              <a:buChar char="•"/>
            </a:pP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186516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The Incomprehensibility of God</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Our Finite Minds Can Not Comprehend the Fact That God:</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Had no beginning</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Is uncreated</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Is self-existent</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Is infinite</a:t>
            </a:r>
          </a:p>
        </p:txBody>
      </p:sp>
    </p:spTree>
    <p:extLst>
      <p:ext uri="{BB962C8B-B14F-4D97-AF65-F5344CB8AC3E}">
        <p14:creationId xmlns:p14="http://schemas.microsoft.com/office/powerpoint/2010/main" val="3340219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914400" y="457200"/>
            <a:ext cx="7315200" cy="594360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Isaiah 40:28</a:t>
            </a:r>
          </a:p>
          <a:p>
            <a:pPr>
              <a:lnSpc>
                <a:spcPct val="105000"/>
              </a:lnSpc>
              <a:spcAft>
                <a:spcPts val="600"/>
              </a:spcAft>
            </a:pPr>
            <a:r>
              <a:rPr lang="en-US" sz="2600" dirty="0">
                <a:latin typeface="Georgia" panose="02040502050405020303" pitchFamily="18" charset="0"/>
                <a:ea typeface="Calibri" panose="020F0502020204030204" pitchFamily="34" charset="0"/>
                <a:cs typeface="Times New Roman" panose="02020603050405020304" pitchFamily="18" charset="0"/>
              </a:rPr>
              <a:t>Do you not know?</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    Have you not heard?</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The Lord is the everlasting God,</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    the Creator of the ends of the earth.</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He will not grow tired or weary,</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    and his understanding no one can fathom.</a:t>
            </a:r>
          </a:p>
          <a:p>
            <a:pPr algn="ctr" defTabSz="457200">
              <a:lnSpc>
                <a:spcPct val="105000"/>
              </a:lnSpc>
              <a:spcAft>
                <a:spcPts val="600"/>
              </a:spcAft>
              <a:defRPr/>
            </a:pPr>
            <a:endParaRPr lang="en-US" sz="2600" dirty="0">
              <a:latin typeface="Georgia" panose="02040502050405020303" pitchFamily="18" charset="0"/>
            </a:endParaRPr>
          </a:p>
          <a:p>
            <a:pPr lvl="0" defTabSz="457200">
              <a:spcAft>
                <a:spcPts val="600"/>
              </a:spcAft>
              <a:defRPr/>
            </a:pPr>
            <a:endParaRPr lang="en-US" sz="26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kumimoji="0" lang="en-US" sz="2400" b="0" i="0" u="none" strike="noStrike" kern="120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07931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The Questions</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cap="small" dirty="0">
              <a:solidFill>
                <a:srgbClr val="FFFFFF"/>
              </a:solidFill>
              <a:latin typeface="Georgia" panose="02040502050405020303" pitchFamily="18" charset="0"/>
            </a:endParaRPr>
          </a:p>
          <a:p>
            <a:pPr marL="514350" indent="-514350">
              <a:spcAft>
                <a:spcPts val="1200"/>
              </a:spcAft>
              <a:buFont typeface="+mj-lt"/>
              <a:buAutoNum type="arabicPeriod"/>
            </a:pPr>
            <a:r>
              <a:rPr lang="en-US" sz="3200" dirty="0">
                <a:solidFill>
                  <a:srgbClr val="FFFFFF"/>
                </a:solidFill>
                <a:latin typeface="Georgia" panose="02040502050405020303" pitchFamily="18" charset="0"/>
              </a:rPr>
              <a:t>How was God always alive?</a:t>
            </a:r>
          </a:p>
          <a:p>
            <a:pPr marL="514350" indent="-514350">
              <a:spcAft>
                <a:spcPts val="1200"/>
              </a:spcAft>
              <a:buFont typeface="+mj-lt"/>
              <a:buAutoNum type="arabicPeriod"/>
            </a:pPr>
            <a:r>
              <a:rPr lang="en-US" sz="3200" u="sng" dirty="0">
                <a:solidFill>
                  <a:srgbClr val="FFFFFF"/>
                </a:solidFill>
                <a:latin typeface="Georgia" panose="02040502050405020303" pitchFamily="18" charset="0"/>
              </a:rPr>
              <a:t>Was</a:t>
            </a:r>
            <a:r>
              <a:rPr lang="en-US" sz="3200" dirty="0">
                <a:solidFill>
                  <a:srgbClr val="FFFFFF"/>
                </a:solidFill>
                <a:latin typeface="Georgia" panose="02040502050405020303" pitchFamily="18" charset="0"/>
              </a:rPr>
              <a:t> God always alive?</a:t>
            </a:r>
          </a:p>
          <a:p>
            <a:pPr marL="514350" indent="-514350">
              <a:spcAft>
                <a:spcPts val="1200"/>
              </a:spcAft>
              <a:buFont typeface="+mj-lt"/>
              <a:buAutoNum type="arabicPeriod"/>
            </a:pPr>
            <a:r>
              <a:rPr lang="en-US" sz="3200" dirty="0">
                <a:solidFill>
                  <a:srgbClr val="FFFFFF"/>
                </a:solidFill>
                <a:latin typeface="Georgia" panose="02040502050405020303" pitchFamily="18" charset="0"/>
              </a:rPr>
              <a:t>Did God have a beginning?</a:t>
            </a:r>
          </a:p>
          <a:p>
            <a:pPr marL="514350" indent="-514350">
              <a:spcAft>
                <a:spcPts val="1200"/>
              </a:spcAft>
              <a:buFont typeface="+mj-lt"/>
              <a:buAutoNum type="arabicPeriod"/>
            </a:pPr>
            <a:r>
              <a:rPr lang="en-US" sz="3200" dirty="0">
                <a:solidFill>
                  <a:srgbClr val="FFFFFF"/>
                </a:solidFill>
                <a:latin typeface="Georgia" panose="02040502050405020303" pitchFamily="18" charset="0"/>
              </a:rPr>
              <a:t>Does </a:t>
            </a:r>
            <a:r>
              <a:rPr lang="en-US" sz="3200" u="sng" dirty="0">
                <a:solidFill>
                  <a:srgbClr val="FFFFFF"/>
                </a:solidFill>
                <a:latin typeface="Georgia" panose="02040502050405020303" pitchFamily="18" charset="0"/>
              </a:rPr>
              <a:t>everything</a:t>
            </a:r>
            <a:r>
              <a:rPr lang="en-US" sz="3200" dirty="0">
                <a:solidFill>
                  <a:srgbClr val="FFFFFF"/>
                </a:solidFill>
                <a:latin typeface="Georgia" panose="02040502050405020303" pitchFamily="18" charset="0"/>
              </a:rPr>
              <a:t> have a beginning?</a:t>
            </a:r>
          </a:p>
        </p:txBody>
      </p:sp>
    </p:spTree>
    <p:extLst>
      <p:ext uri="{BB962C8B-B14F-4D97-AF65-F5344CB8AC3E}">
        <p14:creationId xmlns:p14="http://schemas.microsoft.com/office/powerpoint/2010/main" val="1988027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914400" y="457200"/>
            <a:ext cx="7315200" cy="594360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Isaiah 40:28</a:t>
            </a:r>
          </a:p>
          <a:p>
            <a:pPr>
              <a:lnSpc>
                <a:spcPct val="105000"/>
              </a:lnSpc>
              <a:spcAft>
                <a:spcPts val="600"/>
              </a:spcAft>
            </a:pPr>
            <a:r>
              <a:rPr lang="en-US" sz="2600" dirty="0">
                <a:latin typeface="Georgia" panose="02040502050405020303" pitchFamily="18" charset="0"/>
                <a:ea typeface="Calibri" panose="020F0502020204030204" pitchFamily="34" charset="0"/>
                <a:cs typeface="Times New Roman" panose="02020603050405020304" pitchFamily="18" charset="0"/>
              </a:rPr>
              <a:t>Do you not know?</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    Have you not heard?</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The Lord is the everlasting God,</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    the Creator of the ends of the earth.</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He will not grow tired or weary,</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    and his understanding no one can fathom.</a:t>
            </a:r>
          </a:p>
          <a:p>
            <a:pPr algn="ctr" defTabSz="457200">
              <a:lnSpc>
                <a:spcPct val="105000"/>
              </a:lnSpc>
              <a:spcAft>
                <a:spcPts val="600"/>
              </a:spcAft>
              <a:defRPr/>
            </a:pPr>
            <a:endParaRPr lang="en-US" sz="2600" dirty="0">
              <a:latin typeface="Georgia" panose="02040502050405020303" pitchFamily="18"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r>
              <a:rPr lang="en-US" sz="4000" dirty="0">
                <a:solidFill>
                  <a:srgbClr val="FFFF00"/>
                </a:solidFill>
                <a:latin typeface="HelveticaNeue LT 65 Medium" panose="02000603020000020004" pitchFamily="2" charset="0"/>
                <a:cs typeface="Arial" panose="020B0604020202020204" pitchFamily="34" charset="0"/>
              </a:rPr>
              <a:t>Isaiah 55:8</a:t>
            </a:r>
            <a:endPar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endParaRPr>
          </a:p>
          <a:p>
            <a:pPr>
              <a:lnSpc>
                <a:spcPct val="105000"/>
              </a:lnSpc>
              <a:spcAft>
                <a:spcPts val="600"/>
              </a:spcAft>
            </a:pPr>
            <a:r>
              <a:rPr lang="en-US" sz="2600" dirty="0">
                <a:latin typeface="Georgia" panose="02040502050405020303" pitchFamily="18" charset="0"/>
                <a:ea typeface="Calibri" panose="020F0502020204030204" pitchFamily="34" charset="0"/>
                <a:cs typeface="Times New Roman" panose="02020603050405020304" pitchFamily="18" charset="0"/>
              </a:rPr>
              <a:t>“For my thoughts are not your thoughts,</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    neither are your ways my ways,”</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declares the Lord.</a:t>
            </a:r>
          </a:p>
          <a:p>
            <a:pPr lvl="0" defTabSz="457200">
              <a:spcAft>
                <a:spcPts val="600"/>
              </a:spcAft>
              <a:defRPr/>
            </a:pPr>
            <a:endParaRPr lang="en-US" sz="26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kumimoji="0" lang="en-US" sz="2400" b="0" i="0" u="none" strike="noStrike" kern="120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685941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914400" y="457200"/>
            <a:ext cx="7315200" cy="5943600"/>
          </a:xfrm>
          <a:prstGeom prst="rect">
            <a:avLst/>
          </a:prstGeom>
          <a:noFill/>
        </p:spPr>
        <p:txBody>
          <a:bodyPr wrap="square" lIns="0" tIns="0" rIns="0" bIns="0" rtlCol="0" anchor="t" anchorCtr="0">
            <a:noAutofit/>
          </a:bodyPr>
          <a:lstStyle/>
          <a:p>
            <a:pPr lvl="0" algn="ctr" defTabSz="457200">
              <a:spcAft>
                <a:spcPts val="1200"/>
              </a:spcAft>
              <a:defRPr/>
            </a:pPr>
            <a:r>
              <a:rPr lang="en-US" sz="4000" dirty="0">
                <a:solidFill>
                  <a:srgbClr val="FFFF00"/>
                </a:solidFill>
                <a:latin typeface="HelveticaNeue LT 65 Medium" panose="02000603020000020004" pitchFamily="2" charset="0"/>
                <a:cs typeface="Arial" panose="020B0604020202020204" pitchFamily="34" charset="0"/>
              </a:rPr>
              <a:t>Deuteronomy 29:29</a:t>
            </a:r>
          </a:p>
          <a:p>
            <a:pPr>
              <a:lnSpc>
                <a:spcPct val="105000"/>
              </a:lnSpc>
              <a:spcAft>
                <a:spcPts val="600"/>
              </a:spcAft>
            </a:pPr>
            <a:r>
              <a:rPr lang="en-US" sz="2600" dirty="0">
                <a:latin typeface="Georgia" panose="02040502050405020303" pitchFamily="18" charset="0"/>
                <a:ea typeface="Calibri" panose="020F0502020204030204" pitchFamily="34" charset="0"/>
                <a:cs typeface="Times New Roman" panose="02020603050405020304" pitchFamily="18" charset="0"/>
              </a:rPr>
              <a:t>The secret things belong to the Lord our God, but the things revealed belong to us and to our children forever, that we may follow all the words of this law.</a:t>
            </a:r>
          </a:p>
          <a:p>
            <a:pPr lvl="0" defTabSz="457200">
              <a:spcAft>
                <a:spcPts val="600"/>
              </a:spcAft>
              <a:defRPr/>
            </a:pPr>
            <a:endParaRPr lang="en-US" sz="2600" dirty="0">
              <a:latin typeface="Georgia" panose="02040502050405020303" pitchFamily="18" charset="0"/>
              <a:ea typeface="Calibri" panose="020F0502020204030204" pitchFamily="34" charset="0"/>
              <a:cs typeface="Times New Roman" panose="02020603050405020304" pitchFamily="18" charset="0"/>
            </a:endParaRPr>
          </a:p>
          <a:p>
            <a:pPr>
              <a:lnSpc>
                <a:spcPct val="105000"/>
              </a:lnSpc>
              <a:spcAft>
                <a:spcPts val="600"/>
              </a:spcAft>
            </a:pPr>
            <a:endParaRPr lang="en-US" sz="2600" dirty="0">
              <a:latin typeface="Georgia" panose="02040502050405020303" pitchFamily="18" charset="0"/>
            </a:endParaRPr>
          </a:p>
          <a:p>
            <a:pPr lvl="0" defTabSz="457200">
              <a:defRPr/>
            </a:pPr>
            <a:endParaRPr kumimoji="0" lang="en-US" sz="2400" b="0" i="0" u="none" strike="noStrike" kern="120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965400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914400" y="457200"/>
            <a:ext cx="7315200" cy="5943600"/>
          </a:xfrm>
          <a:prstGeom prst="rect">
            <a:avLst/>
          </a:prstGeom>
          <a:noFill/>
        </p:spPr>
        <p:txBody>
          <a:bodyPr wrap="square" lIns="0" tIns="0" rIns="0" bIns="0" rtlCol="0" anchor="t" anchorCtr="0">
            <a:noAutofit/>
          </a:bodyPr>
          <a:lstStyle/>
          <a:p>
            <a:pPr lvl="0" algn="ctr" defTabSz="457200">
              <a:spcAft>
                <a:spcPts val="1200"/>
              </a:spcAft>
              <a:defRPr/>
            </a:pPr>
            <a:r>
              <a:rPr lang="en-US" sz="4000" dirty="0">
                <a:solidFill>
                  <a:srgbClr val="FFFF00"/>
                </a:solidFill>
                <a:latin typeface="HelveticaNeue LT 65 Medium" panose="02000603020000020004" pitchFamily="2" charset="0"/>
                <a:cs typeface="Arial" panose="020B0604020202020204" pitchFamily="34" charset="0"/>
              </a:rPr>
              <a:t>Deuteronomy 29:29</a:t>
            </a:r>
          </a:p>
          <a:p>
            <a:pPr>
              <a:lnSpc>
                <a:spcPct val="105000"/>
              </a:lnSpc>
              <a:spcAft>
                <a:spcPts val="600"/>
              </a:spcAft>
            </a:pPr>
            <a:r>
              <a:rPr lang="en-US" sz="2600" dirty="0">
                <a:latin typeface="Georgia" panose="02040502050405020303" pitchFamily="18" charset="0"/>
                <a:ea typeface="Calibri" panose="020F0502020204030204" pitchFamily="34" charset="0"/>
                <a:cs typeface="Times New Roman" panose="02020603050405020304" pitchFamily="18" charset="0"/>
              </a:rPr>
              <a:t>The secret things belong to the Lord our God, but the things revealed belong to us and to our children forever, that we may follow all the words of this law.</a:t>
            </a:r>
          </a:p>
          <a:p>
            <a:pPr lvl="0" defTabSz="457200">
              <a:spcAft>
                <a:spcPts val="600"/>
              </a:spcAft>
              <a:defRPr/>
            </a:pPr>
            <a:endParaRPr lang="en-US" sz="2600" dirty="0">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2 Timothy 3:16</a:t>
            </a:r>
          </a:p>
          <a:p>
            <a:pPr>
              <a:lnSpc>
                <a:spcPct val="105000"/>
              </a:lnSpc>
              <a:spcAft>
                <a:spcPts val="600"/>
              </a:spcAft>
            </a:pPr>
            <a:r>
              <a:rPr lang="en-US" sz="2600" dirty="0">
                <a:latin typeface="Georgia" panose="02040502050405020303" pitchFamily="18" charset="0"/>
                <a:ea typeface="Calibri" panose="020F0502020204030204" pitchFamily="34" charset="0"/>
                <a:cs typeface="Times New Roman" panose="02020603050405020304" pitchFamily="18" charset="0"/>
              </a:rPr>
              <a:t>All Scripture is God-breathed and is useful for teaching, rebuking, correcting and training in righteousness</a:t>
            </a:r>
          </a:p>
          <a:p>
            <a:pPr>
              <a:lnSpc>
                <a:spcPct val="105000"/>
              </a:lnSpc>
              <a:spcAft>
                <a:spcPts val="600"/>
              </a:spcAft>
            </a:pPr>
            <a:endParaRPr lang="en-US" sz="2600" dirty="0">
              <a:latin typeface="Georgia" panose="02040502050405020303" pitchFamily="18" charset="0"/>
            </a:endParaRPr>
          </a:p>
          <a:p>
            <a:pPr lvl="0" defTabSz="457200">
              <a:defRPr/>
            </a:pPr>
            <a:endParaRPr kumimoji="0" lang="en-US" sz="2400" b="0" i="0" u="none" strike="noStrike" kern="120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8431800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Why Is This Question Important?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marL="514350" indent="-514350">
              <a:spcAft>
                <a:spcPts val="1200"/>
              </a:spcAft>
              <a:buFont typeface="+mj-lt"/>
              <a:buAutoNum type="arabicPeriod"/>
            </a:pPr>
            <a:r>
              <a:rPr lang="en-US" sz="3200" dirty="0">
                <a:solidFill>
                  <a:srgbClr val="FFFFFF"/>
                </a:solidFill>
                <a:latin typeface="Georgia" panose="02040502050405020303" pitchFamily="18" charset="0"/>
              </a:rPr>
              <a:t>To know that God is God</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We don’t have to search for that elusive “first god”</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The God of the Bible is the one true God</a:t>
            </a:r>
          </a:p>
          <a:p>
            <a:pPr lvl="0" algn="ctr" defTabSz="457200">
              <a:spcBef>
                <a:spcPts val="1200"/>
              </a:spcBef>
              <a:spcAft>
                <a:spcPts val="1200"/>
              </a:spcAft>
              <a:defRPr/>
            </a:pPr>
            <a:r>
              <a:rPr lang="en-US" sz="4000" dirty="0">
                <a:solidFill>
                  <a:srgbClr val="FFFF00"/>
                </a:solidFill>
                <a:latin typeface="HelveticaNeue LT 65 Medium" panose="02000603020000020004" pitchFamily="2" charset="0"/>
                <a:cs typeface="Arial" panose="020B0604020202020204" pitchFamily="34" charset="0"/>
              </a:rPr>
              <a:t>Isaiah 43:10c</a:t>
            </a:r>
          </a:p>
          <a:p>
            <a:pPr lvl="0">
              <a:lnSpc>
                <a:spcPct val="105000"/>
              </a:lnSpc>
              <a:spcAft>
                <a:spcPts val="600"/>
              </a:spcAft>
            </a:pPr>
            <a:r>
              <a:rPr lang="en-US" sz="2600" dirty="0">
                <a:solidFill>
                  <a:prstClr val="white"/>
                </a:solidFill>
                <a:latin typeface="Georgia" panose="02040502050405020303" pitchFamily="18" charset="0"/>
                <a:ea typeface="Calibri" panose="020F0502020204030204" pitchFamily="34" charset="0"/>
                <a:cs typeface="Times New Roman" panose="02020603050405020304" pitchFamily="18" charset="0"/>
              </a:rPr>
              <a:t>“Before me no god was formed,</a:t>
            </a:r>
            <a:br>
              <a:rPr lang="en-US" sz="2600" dirty="0">
                <a:solidFill>
                  <a:prstClr val="white"/>
                </a:solidFill>
                <a:latin typeface="Georgia" panose="02040502050405020303" pitchFamily="18" charset="0"/>
                <a:ea typeface="Calibri" panose="020F0502020204030204" pitchFamily="34" charset="0"/>
                <a:cs typeface="Times New Roman" panose="02020603050405020304" pitchFamily="18" charset="0"/>
              </a:rPr>
            </a:br>
            <a:r>
              <a:rPr lang="en-US" sz="2600" dirty="0">
                <a:solidFill>
                  <a:prstClr val="white"/>
                </a:solidFill>
                <a:latin typeface="Georgia" panose="02040502050405020303" pitchFamily="18" charset="0"/>
                <a:ea typeface="Calibri" panose="020F0502020204030204" pitchFamily="34" charset="0"/>
                <a:cs typeface="Times New Roman" panose="02020603050405020304" pitchFamily="18" charset="0"/>
              </a:rPr>
              <a:t>    nor will there be one after me.”</a:t>
            </a:r>
            <a:endParaRPr lang="en-US" sz="3200" dirty="0">
              <a:solidFill>
                <a:srgbClr val="FFFFFF"/>
              </a:solidFill>
              <a:latin typeface="Georgia" panose="02040502050405020303" pitchFamily="18" charset="0"/>
            </a:endParaRPr>
          </a:p>
        </p:txBody>
      </p:sp>
    </p:spTree>
    <p:extLst>
      <p:ext uri="{BB962C8B-B14F-4D97-AF65-F5344CB8AC3E}">
        <p14:creationId xmlns:p14="http://schemas.microsoft.com/office/powerpoint/2010/main" val="1940795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Why Is This Question Important?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marL="514350" indent="-514350">
              <a:spcAft>
                <a:spcPts val="1200"/>
              </a:spcAft>
              <a:buFont typeface="+mj-lt"/>
              <a:buAutoNum type="arabicPeriod" startAt="2"/>
            </a:pPr>
            <a:r>
              <a:rPr lang="en-US" sz="3200" dirty="0">
                <a:solidFill>
                  <a:srgbClr val="FFFFFF"/>
                </a:solidFill>
                <a:latin typeface="Georgia" panose="02040502050405020303" pitchFamily="18" charset="0"/>
              </a:rPr>
              <a:t>To know that God is self-existent</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If God wasn’t self-existent, He would not be God</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Something else would be</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The one who created him</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But He is God</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He needs no help from anything</a:t>
            </a:r>
          </a:p>
        </p:txBody>
      </p:sp>
    </p:spTree>
    <p:extLst>
      <p:ext uri="{BB962C8B-B14F-4D97-AF65-F5344CB8AC3E}">
        <p14:creationId xmlns:p14="http://schemas.microsoft.com/office/powerpoint/2010/main" val="2118346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Why Is This Question Important?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marL="514350" indent="-514350">
              <a:spcAft>
                <a:spcPts val="1200"/>
              </a:spcAft>
              <a:buFont typeface="+mj-lt"/>
              <a:buAutoNum type="arabicPeriod" startAt="3"/>
            </a:pPr>
            <a:r>
              <a:rPr lang="en-US" sz="3200" dirty="0">
                <a:solidFill>
                  <a:srgbClr val="FFFFFF"/>
                </a:solidFill>
                <a:latin typeface="Georgia" panose="02040502050405020303" pitchFamily="18" charset="0"/>
              </a:rPr>
              <a:t>To know that God is infinitely greater than us</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We’re not qualified to be God</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So don’t try to be God</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Let God be God</a:t>
            </a:r>
          </a:p>
        </p:txBody>
      </p:sp>
    </p:spTree>
    <p:extLst>
      <p:ext uri="{BB962C8B-B14F-4D97-AF65-F5344CB8AC3E}">
        <p14:creationId xmlns:p14="http://schemas.microsoft.com/office/powerpoint/2010/main" val="3848488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465589" y="457200"/>
            <a:ext cx="822960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Why Is This Question Important?</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498080" cy="5029200"/>
          </a:xfrm>
          <a:prstGeom prst="rect">
            <a:avLst/>
          </a:prstGeom>
          <a:noFill/>
        </p:spPr>
        <p:txBody>
          <a:bodyPr wrap="square" lIns="0" tIns="0" rIns="0" bIns="0" rtlCol="0" anchor="t" anchorCtr="0">
            <a:noAutofit/>
          </a:bodyPr>
          <a:lstStyle/>
          <a:p>
            <a:pPr marL="514350" indent="-514350">
              <a:spcAft>
                <a:spcPts val="1200"/>
              </a:spcAft>
              <a:buFont typeface="+mj-lt"/>
              <a:buAutoNum type="arabicPeriod" startAt="4"/>
            </a:pPr>
            <a:r>
              <a:rPr lang="en-US" sz="3200" dirty="0">
                <a:solidFill>
                  <a:srgbClr val="FFFFFF"/>
                </a:solidFill>
                <a:latin typeface="Georgia" panose="02040502050405020303" pitchFamily="18" charset="0"/>
              </a:rPr>
              <a:t>We need God</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We’re not self-existent</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We depend on God for everything</a:t>
            </a:r>
          </a:p>
          <a:p>
            <a:pPr marL="914400" lvl="1"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He promises to take care of us</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He is able to</a:t>
            </a:r>
          </a:p>
          <a:p>
            <a:pPr marL="1371600" lvl="2"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And He will</a:t>
            </a:r>
          </a:p>
        </p:txBody>
      </p:sp>
    </p:spTree>
    <p:extLst>
      <p:ext uri="{BB962C8B-B14F-4D97-AF65-F5344CB8AC3E}">
        <p14:creationId xmlns:p14="http://schemas.microsoft.com/office/powerpoint/2010/main" val="3365969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914400" y="365760"/>
            <a:ext cx="7315200" cy="594360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Isaiah 40:28-31</a:t>
            </a:r>
          </a:p>
          <a:p>
            <a:pPr>
              <a:spcAft>
                <a:spcPts val="600"/>
              </a:spcAft>
            </a:pPr>
            <a:r>
              <a:rPr lang="en-US" sz="2400" baseline="30000" dirty="0">
                <a:latin typeface="Georgia" panose="02040502050405020303" pitchFamily="18" charset="0"/>
                <a:ea typeface="Calibri" panose="020F0502020204030204" pitchFamily="34" charset="0"/>
                <a:cs typeface="Times New Roman" panose="02020603050405020304" pitchFamily="18" charset="0"/>
              </a:rPr>
              <a:t>28</a:t>
            </a:r>
            <a:r>
              <a:rPr lang="en-US" sz="2400" dirty="0">
                <a:latin typeface="Georgia" panose="02040502050405020303" pitchFamily="18" charset="0"/>
                <a:ea typeface="Calibri" panose="020F0502020204030204" pitchFamily="34" charset="0"/>
                <a:cs typeface="Times New Roman" panose="02020603050405020304" pitchFamily="18" charset="0"/>
              </a:rPr>
              <a:t> Do you not know?</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dirty="0">
                <a:latin typeface="Georgia" panose="02040502050405020303" pitchFamily="18" charset="0"/>
                <a:ea typeface="Calibri" panose="020F0502020204030204" pitchFamily="34" charset="0"/>
                <a:cs typeface="Times New Roman" panose="02020603050405020304" pitchFamily="18" charset="0"/>
              </a:rPr>
              <a:t>    Have you not heard?</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dirty="0">
                <a:latin typeface="Georgia" panose="02040502050405020303" pitchFamily="18" charset="0"/>
                <a:ea typeface="Calibri" panose="020F0502020204030204" pitchFamily="34" charset="0"/>
                <a:cs typeface="Times New Roman" panose="02020603050405020304" pitchFamily="18" charset="0"/>
              </a:rPr>
              <a:t>The Lord is the everlasting God,</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dirty="0">
                <a:latin typeface="Georgia" panose="02040502050405020303" pitchFamily="18" charset="0"/>
                <a:ea typeface="Calibri" panose="020F0502020204030204" pitchFamily="34" charset="0"/>
                <a:cs typeface="Times New Roman" panose="02020603050405020304" pitchFamily="18" charset="0"/>
              </a:rPr>
              <a:t>    the Creator of the ends of the earth.</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dirty="0">
                <a:latin typeface="Georgia" panose="02040502050405020303" pitchFamily="18" charset="0"/>
                <a:ea typeface="Calibri" panose="020F0502020204030204" pitchFamily="34" charset="0"/>
                <a:cs typeface="Times New Roman" panose="02020603050405020304" pitchFamily="18" charset="0"/>
              </a:rPr>
              <a:t>He will not grow tired or weary,</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dirty="0">
                <a:latin typeface="Georgia" panose="02040502050405020303" pitchFamily="18" charset="0"/>
                <a:ea typeface="Calibri" panose="020F0502020204030204" pitchFamily="34" charset="0"/>
                <a:cs typeface="Times New Roman" panose="02020603050405020304" pitchFamily="18" charset="0"/>
              </a:rPr>
              <a:t>    and his understanding no one can fathom.</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baseline="30000" dirty="0">
                <a:latin typeface="Georgia" panose="02040502050405020303" pitchFamily="18" charset="0"/>
                <a:ea typeface="Calibri" panose="020F0502020204030204" pitchFamily="34" charset="0"/>
                <a:cs typeface="Times New Roman" panose="02020603050405020304" pitchFamily="18" charset="0"/>
              </a:rPr>
              <a:t>29</a:t>
            </a:r>
            <a:r>
              <a:rPr lang="en-US" sz="2400" dirty="0">
                <a:latin typeface="Georgia" panose="02040502050405020303" pitchFamily="18" charset="0"/>
                <a:ea typeface="Calibri" panose="020F0502020204030204" pitchFamily="34" charset="0"/>
                <a:cs typeface="Times New Roman" panose="02020603050405020304" pitchFamily="18" charset="0"/>
              </a:rPr>
              <a:t> He gives strength to the weary</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dirty="0">
                <a:latin typeface="Georgia" panose="02040502050405020303" pitchFamily="18" charset="0"/>
                <a:ea typeface="Calibri" panose="020F0502020204030204" pitchFamily="34" charset="0"/>
                <a:cs typeface="Times New Roman" panose="02020603050405020304" pitchFamily="18" charset="0"/>
              </a:rPr>
              <a:t>    and increases the power of the weak.</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baseline="30000" dirty="0">
                <a:latin typeface="Georgia" panose="02040502050405020303" pitchFamily="18" charset="0"/>
                <a:ea typeface="Calibri" panose="020F0502020204030204" pitchFamily="34" charset="0"/>
                <a:cs typeface="Times New Roman" panose="02020603050405020304" pitchFamily="18" charset="0"/>
              </a:rPr>
              <a:t>30</a:t>
            </a:r>
            <a:r>
              <a:rPr lang="en-US" sz="2400" dirty="0">
                <a:latin typeface="Georgia" panose="02040502050405020303" pitchFamily="18" charset="0"/>
                <a:ea typeface="Calibri" panose="020F0502020204030204" pitchFamily="34" charset="0"/>
                <a:cs typeface="Times New Roman" panose="02020603050405020304" pitchFamily="18" charset="0"/>
              </a:rPr>
              <a:t> Even youths grow tired and weary,</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dirty="0">
                <a:latin typeface="Georgia" panose="02040502050405020303" pitchFamily="18" charset="0"/>
                <a:ea typeface="Calibri" panose="020F0502020204030204" pitchFamily="34" charset="0"/>
                <a:cs typeface="Times New Roman" panose="02020603050405020304" pitchFamily="18" charset="0"/>
              </a:rPr>
              <a:t>    and young men stumble and fall;</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baseline="30000" dirty="0">
                <a:latin typeface="Georgia" panose="02040502050405020303" pitchFamily="18" charset="0"/>
                <a:ea typeface="Calibri" panose="020F0502020204030204" pitchFamily="34" charset="0"/>
                <a:cs typeface="Times New Roman" panose="02020603050405020304" pitchFamily="18" charset="0"/>
              </a:rPr>
              <a:t>31</a:t>
            </a:r>
            <a:r>
              <a:rPr lang="en-US" sz="2400" dirty="0">
                <a:latin typeface="Georgia" panose="02040502050405020303" pitchFamily="18" charset="0"/>
                <a:ea typeface="Calibri" panose="020F0502020204030204" pitchFamily="34" charset="0"/>
                <a:cs typeface="Times New Roman" panose="02020603050405020304" pitchFamily="18" charset="0"/>
              </a:rPr>
              <a:t> but those who hope in the Lord</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dirty="0">
                <a:latin typeface="Georgia" panose="02040502050405020303" pitchFamily="18" charset="0"/>
                <a:ea typeface="Calibri" panose="020F0502020204030204" pitchFamily="34" charset="0"/>
                <a:cs typeface="Times New Roman" panose="02020603050405020304" pitchFamily="18" charset="0"/>
              </a:rPr>
              <a:t>    will renew their strength.</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dirty="0">
                <a:latin typeface="Georgia" panose="02040502050405020303" pitchFamily="18" charset="0"/>
                <a:ea typeface="Calibri" panose="020F0502020204030204" pitchFamily="34" charset="0"/>
                <a:cs typeface="Times New Roman" panose="02020603050405020304" pitchFamily="18" charset="0"/>
              </a:rPr>
              <a:t>They will soar on wings like eagles;</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dirty="0">
                <a:latin typeface="Georgia" panose="02040502050405020303" pitchFamily="18" charset="0"/>
                <a:ea typeface="Calibri" panose="020F0502020204030204" pitchFamily="34" charset="0"/>
                <a:cs typeface="Times New Roman" panose="02020603050405020304" pitchFamily="18" charset="0"/>
              </a:rPr>
              <a:t>    they will run and not grow weary,</a:t>
            </a:r>
            <a:br>
              <a:rPr lang="en-US" sz="2400" dirty="0">
                <a:latin typeface="Georgia" panose="02040502050405020303" pitchFamily="18" charset="0"/>
                <a:ea typeface="Calibri" panose="020F0502020204030204" pitchFamily="34" charset="0"/>
                <a:cs typeface="Times New Roman" panose="02020603050405020304" pitchFamily="18" charset="0"/>
              </a:rPr>
            </a:br>
            <a:r>
              <a:rPr lang="en-US" sz="2400" dirty="0">
                <a:latin typeface="Georgia" panose="02040502050405020303" pitchFamily="18" charset="0"/>
                <a:ea typeface="Calibri" panose="020F0502020204030204" pitchFamily="34" charset="0"/>
                <a:cs typeface="Times New Roman" panose="02020603050405020304" pitchFamily="18" charset="0"/>
              </a:rPr>
              <a:t>    they will walk and not be faint.</a:t>
            </a:r>
            <a:endParaRPr lang="en-US" sz="2400" dirty="0">
              <a:latin typeface="Georgia" panose="02040502050405020303" pitchFamily="18" charset="0"/>
            </a:endParaRPr>
          </a:p>
          <a:p>
            <a:pPr lvl="0" defTabSz="457200">
              <a:defRPr/>
            </a:pPr>
            <a:endParaRPr lang="en-US" sz="24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kumimoji="0" lang="en-US" sz="2400" b="0" i="0" u="none" strike="noStrike" kern="120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4767401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914400" y="457200"/>
            <a:ext cx="7406640" cy="594360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lang="en-US" sz="4000" dirty="0">
                <a:solidFill>
                  <a:srgbClr val="FFFF00"/>
                </a:solidFill>
                <a:latin typeface="HelveticaNeue LT 65 Medium" panose="02000603020000020004" pitchFamily="2" charset="0"/>
                <a:cs typeface="Arial" panose="020B0604020202020204" pitchFamily="34" charset="0"/>
              </a:rPr>
              <a:t>Isaiah 41:10</a:t>
            </a:r>
            <a:endPar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endParaRPr>
          </a:p>
          <a:p>
            <a:pPr>
              <a:lnSpc>
                <a:spcPct val="105000"/>
              </a:lnSpc>
              <a:spcAft>
                <a:spcPts val="600"/>
              </a:spcAft>
            </a:pPr>
            <a:r>
              <a:rPr lang="en-US" sz="2600" dirty="0">
                <a:latin typeface="Georgia" panose="02040502050405020303" pitchFamily="18" charset="0"/>
                <a:ea typeface="Calibri" panose="020F0502020204030204" pitchFamily="34" charset="0"/>
                <a:cs typeface="Times New Roman" panose="02020603050405020304" pitchFamily="18" charset="0"/>
              </a:rPr>
              <a:t>“So do not fear, for I am with you;</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    do not be dismayed, for I am your God.</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I will strengthen you and help you;</a:t>
            </a:r>
            <a:br>
              <a:rPr lang="en-US" sz="2600" dirty="0">
                <a:latin typeface="Georgia" panose="02040502050405020303" pitchFamily="18" charset="0"/>
                <a:ea typeface="Calibri" panose="020F0502020204030204" pitchFamily="34" charset="0"/>
                <a:cs typeface="Times New Roman" panose="02020603050405020304" pitchFamily="18" charset="0"/>
              </a:rPr>
            </a:br>
            <a:r>
              <a:rPr lang="en-US" sz="2600" dirty="0">
                <a:latin typeface="Georgia" panose="02040502050405020303" pitchFamily="18" charset="0"/>
                <a:ea typeface="Calibri" panose="020F0502020204030204" pitchFamily="34" charset="0"/>
                <a:cs typeface="Times New Roman" panose="02020603050405020304" pitchFamily="18" charset="0"/>
              </a:rPr>
              <a:t>    I will uphold you with my righteous right hand.”</a:t>
            </a:r>
          </a:p>
          <a:p>
            <a:pPr lvl="0" defTabSz="457200">
              <a:lnSpc>
                <a:spcPct val="105000"/>
              </a:lnSpc>
              <a:spcAft>
                <a:spcPts val="600"/>
              </a:spcAft>
              <a:defRPr/>
            </a:pPr>
            <a:endParaRPr lang="en-US" sz="2600" dirty="0">
              <a:latin typeface="Georgia" panose="02040502050405020303" pitchFamily="18" charset="0"/>
              <a:ea typeface="Calibri" panose="020F0502020204030204" pitchFamily="34" charset="0"/>
              <a:cs typeface="Times New Roman" panose="02020603050405020304" pitchFamily="18" charset="0"/>
            </a:endParaRPr>
          </a:p>
          <a:p>
            <a:pPr lvl="0" defTabSz="457200">
              <a:defRPr/>
            </a:pPr>
            <a:endParaRPr kumimoji="0" lang="en-US" sz="2400" b="0" i="0" u="none" strike="noStrike" kern="1200" cap="none" spc="0" normalizeH="0" baseline="0" noProof="0" dirty="0">
              <a:ln>
                <a:noFill/>
              </a:ln>
              <a:solidFill>
                <a:srgbClr val="FFFFFF"/>
              </a:solidFill>
              <a:effectLst/>
              <a:uLnTx/>
              <a:uFillTx/>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558126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94C09F5A-8D41-A55D-B530-A2EBFEA2440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846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a:p>
            <a:pPr>
              <a:spcAft>
                <a:spcPts val="1200"/>
              </a:spcAft>
            </a:pPr>
            <a:r>
              <a:rPr lang="en-US" sz="3200" dirty="0">
                <a:solidFill>
                  <a:srgbClr val="FFFFFF"/>
                </a:solidFill>
                <a:latin typeface="Georgia" panose="02040502050405020303" pitchFamily="18" charset="0"/>
              </a:rPr>
              <a:t>It is logically and scientifically </a:t>
            </a:r>
            <a:r>
              <a:rPr lang="en-US" sz="3200" u="sng" dirty="0">
                <a:solidFill>
                  <a:srgbClr val="FFFFFF"/>
                </a:solidFill>
                <a:latin typeface="Georgia" panose="02040502050405020303" pitchFamily="18" charset="0"/>
              </a:rPr>
              <a:t>impossible</a:t>
            </a:r>
            <a:r>
              <a:rPr lang="en-US" sz="3200" dirty="0">
                <a:solidFill>
                  <a:srgbClr val="FFFFFF"/>
                </a:solidFill>
                <a:latin typeface="Georgia" panose="02040502050405020303" pitchFamily="18" charset="0"/>
              </a:rPr>
              <a:t> for </a:t>
            </a:r>
            <a:r>
              <a:rPr lang="en-US" sz="3200" u="sng" dirty="0">
                <a:solidFill>
                  <a:srgbClr val="FFFFFF"/>
                </a:solidFill>
                <a:latin typeface="Georgia" panose="02040502050405020303" pitchFamily="18" charset="0"/>
              </a:rPr>
              <a:t>everything</a:t>
            </a:r>
            <a:r>
              <a:rPr lang="en-US" sz="3200" dirty="0">
                <a:solidFill>
                  <a:srgbClr val="FFFFFF"/>
                </a:solidFill>
                <a:latin typeface="Georgia" panose="02040502050405020303" pitchFamily="18" charset="0"/>
              </a:rPr>
              <a:t> to have had a beginning</a:t>
            </a:r>
          </a:p>
        </p:txBody>
      </p:sp>
    </p:spTree>
    <p:extLst>
      <p:ext uri="{BB962C8B-B14F-4D97-AF65-F5344CB8AC3E}">
        <p14:creationId xmlns:p14="http://schemas.microsoft.com/office/powerpoint/2010/main" val="383558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772400" cy="5029200"/>
          </a:xfrm>
          <a:prstGeom prst="rect">
            <a:avLst/>
          </a:prstGeom>
          <a:noFill/>
        </p:spPr>
        <p:txBody>
          <a:bodyPr wrap="square" lIns="0" tIns="0" rIns="0" bIns="0" rtlCol="0" anchor="t" anchorCtr="0">
            <a:noAutofit/>
          </a:bodyPr>
          <a:lstStyle/>
          <a:p>
            <a:pPr>
              <a:spcAft>
                <a:spcPts val="1200"/>
              </a:spcAft>
            </a:pPr>
            <a:r>
              <a:rPr lang="en-US" sz="3200" dirty="0">
                <a:solidFill>
                  <a:srgbClr val="FFFFFF"/>
                </a:solidFill>
                <a:latin typeface="Georgia" panose="02040502050405020303" pitchFamily="18" charset="0"/>
              </a:rPr>
              <a:t>Assume:</a:t>
            </a:r>
          </a:p>
          <a:p>
            <a:pPr marL="457200" indent="-457200">
              <a:spcAft>
                <a:spcPts val="1200"/>
              </a:spcAft>
              <a:buFont typeface="Arial" panose="020B0604020202020204" pitchFamily="34" charset="0"/>
              <a:buChar char="•"/>
            </a:pPr>
            <a:r>
              <a:rPr lang="en-US" sz="3200" dirty="0">
                <a:solidFill>
                  <a:srgbClr val="FFFFFF"/>
                </a:solidFill>
                <a:latin typeface="Georgia" panose="02040502050405020303" pitchFamily="18" charset="0"/>
              </a:rPr>
              <a:t>Everything that exists, or has existed, had a beginning</a:t>
            </a:r>
          </a:p>
        </p:txBody>
      </p:sp>
    </p:spTree>
    <p:extLst>
      <p:ext uri="{BB962C8B-B14F-4D97-AF65-F5344CB8AC3E}">
        <p14:creationId xmlns:p14="http://schemas.microsoft.com/office/powerpoint/2010/main" val="319742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F101E9-40ED-4521-9F82-9290A644E874}"/>
              </a:ext>
            </a:extLst>
          </p:cNvPr>
          <p:cNvSpPr txBox="1"/>
          <p:nvPr/>
        </p:nvSpPr>
        <p:spPr>
          <a:xfrm>
            <a:off x="365760" y="457200"/>
            <a:ext cx="8412480" cy="731520"/>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HelveticaNeue LT 65 Medium" panose="02000603020000020004" pitchFamily="2" charset="0"/>
                <a:ea typeface="+mn-ea"/>
                <a:cs typeface="Arial" panose="020B0604020202020204" pitchFamily="34" charset="0"/>
              </a:rPr>
              <a:t>Does Everything Have a Beginning?</a:t>
            </a:r>
          </a:p>
        </p:txBody>
      </p:sp>
      <p:sp>
        <p:nvSpPr>
          <p:cNvPr id="20" name="TextBox 19">
            <a:extLst>
              <a:ext uri="{FF2B5EF4-FFF2-40B4-BE49-F238E27FC236}">
                <a16:creationId xmlns:a16="http://schemas.microsoft.com/office/drawing/2014/main" id="{2EF0A552-CD51-4FCE-B767-499A6780AD46}"/>
              </a:ext>
            </a:extLst>
          </p:cNvPr>
          <p:cNvSpPr txBox="1"/>
          <p:nvPr/>
        </p:nvSpPr>
        <p:spPr>
          <a:xfrm>
            <a:off x="914400" y="1371600"/>
            <a:ext cx="7315200" cy="5029200"/>
          </a:xfrm>
          <a:prstGeom prst="rect">
            <a:avLst/>
          </a:prstGeom>
          <a:noFill/>
        </p:spPr>
        <p:txBody>
          <a:bodyPr wrap="square" lIns="0" tIns="0" rIns="0" bIns="0" rtlCol="0" anchor="t" anchorCtr="0">
            <a:noAutofit/>
          </a:bodyPr>
          <a:lstStyle/>
          <a:p>
            <a:pPr>
              <a:lnSpc>
                <a:spcPct val="105000"/>
              </a:lnSpc>
              <a:spcAft>
                <a:spcPts val="600"/>
              </a:spcAft>
            </a:pPr>
            <a:endParaRPr lang="en-US" sz="3200" dirty="0">
              <a:solidFill>
                <a:srgbClr val="FFFFFF"/>
              </a:solidFill>
              <a:latin typeface="Georgia" panose="02040502050405020303" pitchFamily="18" charset="0"/>
            </a:endParaRPr>
          </a:p>
        </p:txBody>
      </p:sp>
      <p:cxnSp>
        <p:nvCxnSpPr>
          <p:cNvPr id="3" name="Straight Arrow Connector 2">
            <a:extLst>
              <a:ext uri="{FF2B5EF4-FFF2-40B4-BE49-F238E27FC236}">
                <a16:creationId xmlns:a16="http://schemas.microsoft.com/office/drawing/2014/main" id="{3C96D400-4640-4693-87F4-54A8AEFAC2DA}"/>
              </a:ext>
            </a:extLst>
          </p:cNvPr>
          <p:cNvCxnSpPr>
            <a:cxnSpLocks/>
          </p:cNvCxnSpPr>
          <p:nvPr/>
        </p:nvCxnSpPr>
        <p:spPr>
          <a:xfrm flipV="1">
            <a:off x="914400" y="5669280"/>
            <a:ext cx="7315200" cy="0"/>
          </a:xfrm>
          <a:prstGeom prst="straightConnector1">
            <a:avLst/>
          </a:prstGeom>
          <a:ln w="38100">
            <a:solidFill>
              <a:srgbClr val="FFFFFF"/>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B39D1A8-B110-4DE1-970F-B7789E2DB02B}"/>
              </a:ext>
            </a:extLst>
          </p:cNvPr>
          <p:cNvCxnSpPr>
            <a:cxnSpLocks/>
          </p:cNvCxnSpPr>
          <p:nvPr/>
        </p:nvCxnSpPr>
        <p:spPr>
          <a:xfrm>
            <a:off x="73152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46EC9CF-8E00-4E02-B189-957CF253B477}"/>
              </a:ext>
            </a:extLst>
          </p:cNvPr>
          <p:cNvCxnSpPr>
            <a:cxnSpLocks/>
          </p:cNvCxnSpPr>
          <p:nvPr/>
        </p:nvCxnSpPr>
        <p:spPr>
          <a:xfrm>
            <a:off x="54864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097929-5828-45CC-AEC0-90E8DA09774E}"/>
              </a:ext>
            </a:extLst>
          </p:cNvPr>
          <p:cNvCxnSpPr>
            <a:cxnSpLocks/>
          </p:cNvCxnSpPr>
          <p:nvPr/>
        </p:nvCxnSpPr>
        <p:spPr>
          <a:xfrm>
            <a:off x="36576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1750F8-9BB7-4D25-A268-372197F49340}"/>
              </a:ext>
            </a:extLst>
          </p:cNvPr>
          <p:cNvCxnSpPr>
            <a:cxnSpLocks/>
          </p:cNvCxnSpPr>
          <p:nvPr/>
        </p:nvCxnSpPr>
        <p:spPr>
          <a:xfrm>
            <a:off x="1828800" y="5486400"/>
            <a:ext cx="0" cy="36576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769843-F0D3-45C5-A758-1596ABC660E9}"/>
              </a:ext>
            </a:extLst>
          </p:cNvPr>
          <p:cNvSpPr txBox="1"/>
          <p:nvPr/>
        </p:nvSpPr>
        <p:spPr>
          <a:xfrm>
            <a:off x="70408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2000</a:t>
            </a:r>
          </a:p>
        </p:txBody>
      </p:sp>
      <p:sp>
        <p:nvSpPr>
          <p:cNvPr id="14" name="TextBox 13">
            <a:extLst>
              <a:ext uri="{FF2B5EF4-FFF2-40B4-BE49-F238E27FC236}">
                <a16:creationId xmlns:a16="http://schemas.microsoft.com/office/drawing/2014/main" id="{3F9F2653-A320-4D67-9F2F-E76DE3E6324E}"/>
              </a:ext>
            </a:extLst>
          </p:cNvPr>
          <p:cNvSpPr txBox="1"/>
          <p:nvPr/>
        </p:nvSpPr>
        <p:spPr>
          <a:xfrm>
            <a:off x="15544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1700</a:t>
            </a:r>
          </a:p>
        </p:txBody>
      </p:sp>
      <p:sp>
        <p:nvSpPr>
          <p:cNvPr id="15" name="TextBox 14">
            <a:extLst>
              <a:ext uri="{FF2B5EF4-FFF2-40B4-BE49-F238E27FC236}">
                <a16:creationId xmlns:a16="http://schemas.microsoft.com/office/drawing/2014/main" id="{16D1E76F-000A-41A1-A22B-448FC90AF362}"/>
              </a:ext>
            </a:extLst>
          </p:cNvPr>
          <p:cNvSpPr txBox="1"/>
          <p:nvPr/>
        </p:nvSpPr>
        <p:spPr>
          <a:xfrm>
            <a:off x="33832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1800</a:t>
            </a:r>
          </a:p>
        </p:txBody>
      </p:sp>
      <p:sp>
        <p:nvSpPr>
          <p:cNvPr id="16" name="TextBox 15">
            <a:extLst>
              <a:ext uri="{FF2B5EF4-FFF2-40B4-BE49-F238E27FC236}">
                <a16:creationId xmlns:a16="http://schemas.microsoft.com/office/drawing/2014/main" id="{13BAB53B-0335-4EA0-BB77-6E9505DED4D4}"/>
              </a:ext>
            </a:extLst>
          </p:cNvPr>
          <p:cNvSpPr txBox="1"/>
          <p:nvPr/>
        </p:nvSpPr>
        <p:spPr>
          <a:xfrm>
            <a:off x="5212080" y="5852160"/>
            <a:ext cx="548640" cy="276999"/>
          </a:xfrm>
          <a:prstGeom prst="rect">
            <a:avLst/>
          </a:prstGeom>
          <a:noFill/>
        </p:spPr>
        <p:txBody>
          <a:bodyPr wrap="square" lIns="0" tIns="0" rIns="0" bIns="0" rtlCol="0" anchor="t" anchorCtr="1">
            <a:spAutoFit/>
          </a:bodyPr>
          <a:lstStyle/>
          <a:p>
            <a:pPr algn="ctr"/>
            <a:r>
              <a:rPr lang="en-US" dirty="0">
                <a:solidFill>
                  <a:srgbClr val="FFFFFF"/>
                </a:solidFill>
              </a:rPr>
              <a:t>1900</a:t>
            </a:r>
          </a:p>
        </p:txBody>
      </p:sp>
      <p:sp>
        <p:nvSpPr>
          <p:cNvPr id="17" name="TextBox 16">
            <a:extLst>
              <a:ext uri="{FF2B5EF4-FFF2-40B4-BE49-F238E27FC236}">
                <a16:creationId xmlns:a16="http://schemas.microsoft.com/office/drawing/2014/main" id="{3BB6C387-8B84-451F-9099-F6E5CC531399}"/>
              </a:ext>
            </a:extLst>
          </p:cNvPr>
          <p:cNvSpPr txBox="1"/>
          <p:nvPr/>
        </p:nvSpPr>
        <p:spPr>
          <a:xfrm>
            <a:off x="3749040" y="6126480"/>
            <a:ext cx="1645920" cy="457200"/>
          </a:xfrm>
          <a:prstGeom prst="rect">
            <a:avLst/>
          </a:prstGeom>
          <a:noFill/>
        </p:spPr>
        <p:txBody>
          <a:bodyPr wrap="square" lIns="0" tIns="0" rIns="0" bIns="0" rtlCol="0" anchor="t" anchorCtr="1">
            <a:spAutoFit/>
          </a:bodyPr>
          <a:lstStyle/>
          <a:p>
            <a:pPr algn="ctr"/>
            <a:r>
              <a:rPr lang="en-US" sz="2400" dirty="0">
                <a:solidFill>
                  <a:srgbClr val="FFFFFF"/>
                </a:solidFill>
              </a:rPr>
              <a:t>Time (Years)</a:t>
            </a:r>
          </a:p>
        </p:txBody>
      </p:sp>
      <p:cxnSp>
        <p:nvCxnSpPr>
          <p:cNvPr id="18" name="Straight Connector 17">
            <a:extLst>
              <a:ext uri="{FF2B5EF4-FFF2-40B4-BE49-F238E27FC236}">
                <a16:creationId xmlns:a16="http://schemas.microsoft.com/office/drawing/2014/main" id="{71335F6A-737C-41E8-AC10-F0D2B3816C83}"/>
              </a:ext>
            </a:extLst>
          </p:cNvPr>
          <p:cNvCxnSpPr>
            <a:cxnSpLocks/>
          </p:cNvCxnSpPr>
          <p:nvPr/>
        </p:nvCxnSpPr>
        <p:spPr>
          <a:xfrm>
            <a:off x="6583680" y="5486400"/>
            <a:ext cx="0" cy="3657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558909F-7E2A-45EF-9F53-5A8622E2A809}"/>
              </a:ext>
            </a:extLst>
          </p:cNvPr>
          <p:cNvSpPr txBox="1"/>
          <p:nvPr/>
        </p:nvSpPr>
        <p:spPr>
          <a:xfrm>
            <a:off x="6217920" y="5852160"/>
            <a:ext cx="640080" cy="365760"/>
          </a:xfrm>
          <a:prstGeom prst="rect">
            <a:avLst/>
          </a:prstGeom>
          <a:noFill/>
        </p:spPr>
        <p:txBody>
          <a:bodyPr wrap="square" lIns="0" tIns="0" rIns="0" bIns="0" rtlCol="0" anchor="t" anchorCtr="1">
            <a:spAutoFit/>
          </a:bodyPr>
          <a:lstStyle/>
          <a:p>
            <a:pPr algn="ctr"/>
            <a:r>
              <a:rPr lang="en-US" sz="2400" b="1" dirty="0">
                <a:solidFill>
                  <a:srgbClr val="FFFF00"/>
                </a:solidFill>
              </a:rPr>
              <a:t>1960</a:t>
            </a:r>
          </a:p>
        </p:txBody>
      </p:sp>
      <p:sp>
        <p:nvSpPr>
          <p:cNvPr id="13" name="TextBox 12">
            <a:extLst>
              <a:ext uri="{FF2B5EF4-FFF2-40B4-BE49-F238E27FC236}">
                <a16:creationId xmlns:a16="http://schemas.microsoft.com/office/drawing/2014/main" id="{046BEA79-FCFA-41E0-9B12-018B2B863420}"/>
              </a:ext>
            </a:extLst>
          </p:cNvPr>
          <p:cNvSpPr txBox="1"/>
          <p:nvPr/>
        </p:nvSpPr>
        <p:spPr>
          <a:xfrm>
            <a:off x="1828800" y="1737360"/>
            <a:ext cx="4754880" cy="2468880"/>
          </a:xfrm>
          <a:prstGeom prst="rect">
            <a:avLst/>
          </a:prstGeom>
          <a:noFill/>
          <a:ln w="38100">
            <a:solidFill>
              <a:srgbClr val="CCECFF"/>
            </a:solidFill>
          </a:ln>
        </p:spPr>
        <p:txBody>
          <a:bodyPr wrap="square" lIns="182880" tIns="182880" rIns="182880" bIns="182880" rtlCol="0" anchor="ctr" anchorCtr="0">
            <a:noAutofit/>
          </a:bodyPr>
          <a:lstStyle/>
          <a:p>
            <a:r>
              <a:rPr lang="en-US" sz="2400" b="1" dirty="0">
                <a:solidFill>
                  <a:srgbClr val="FFFF00"/>
                </a:solidFill>
              </a:rPr>
              <a:t>Steven Edward Coleman</a:t>
            </a:r>
          </a:p>
          <a:p>
            <a:r>
              <a:rPr lang="en-US" sz="2400" b="1" dirty="0">
                <a:solidFill>
                  <a:srgbClr val="FFFF00"/>
                </a:solidFill>
              </a:rPr>
              <a:t>Born: October 8, 1960</a:t>
            </a:r>
          </a:p>
          <a:p>
            <a:r>
              <a:rPr lang="en-US" sz="2400" b="1" dirty="0">
                <a:solidFill>
                  <a:srgbClr val="FFFF00"/>
                </a:solidFill>
              </a:rPr>
              <a:t>To: Michael Keith Coleman (19 </a:t>
            </a:r>
            <a:r>
              <a:rPr lang="en-US" sz="2400" b="1" dirty="0" err="1">
                <a:solidFill>
                  <a:srgbClr val="FFFF00"/>
                </a:solidFill>
              </a:rPr>
              <a:t>Yrs</a:t>
            </a:r>
            <a:r>
              <a:rPr lang="en-US" sz="2400" b="1" dirty="0">
                <a:solidFill>
                  <a:srgbClr val="FFFF00"/>
                </a:solidFill>
              </a:rPr>
              <a:t>)</a:t>
            </a:r>
          </a:p>
          <a:p>
            <a:r>
              <a:rPr lang="en-US" sz="2400" b="1" dirty="0">
                <a:solidFill>
                  <a:srgbClr val="FFFF00"/>
                </a:solidFill>
              </a:rPr>
              <a:t>      Carolyn Marie Coleman (19 </a:t>
            </a:r>
            <a:r>
              <a:rPr lang="en-US" sz="2400" b="1" dirty="0" err="1">
                <a:solidFill>
                  <a:srgbClr val="FFFF00"/>
                </a:solidFill>
              </a:rPr>
              <a:t>Yrs</a:t>
            </a:r>
            <a:r>
              <a:rPr lang="en-US" sz="2400" b="1" dirty="0">
                <a:solidFill>
                  <a:srgbClr val="FFFF00"/>
                </a:solidFill>
              </a:rPr>
              <a:t>)</a:t>
            </a:r>
          </a:p>
          <a:p>
            <a:r>
              <a:rPr lang="en-US" sz="2400" b="1" dirty="0">
                <a:solidFill>
                  <a:srgbClr val="FFFF00"/>
                </a:solidFill>
              </a:rPr>
              <a:t>Hospital: A small Army Hospital</a:t>
            </a:r>
          </a:p>
          <a:p>
            <a:r>
              <a:rPr lang="en-US" sz="2400" b="1" dirty="0">
                <a:solidFill>
                  <a:srgbClr val="FFFF00"/>
                </a:solidFill>
              </a:rPr>
              <a:t>City, State: Staten Island, N.Y.</a:t>
            </a:r>
          </a:p>
        </p:txBody>
      </p:sp>
      <p:cxnSp>
        <p:nvCxnSpPr>
          <p:cNvPr id="22" name="Straight Arrow Connector 21">
            <a:extLst>
              <a:ext uri="{FF2B5EF4-FFF2-40B4-BE49-F238E27FC236}">
                <a16:creationId xmlns:a16="http://schemas.microsoft.com/office/drawing/2014/main" id="{B852CBF1-91D1-4E94-BAC1-B3D3A8CC9101}"/>
              </a:ext>
            </a:extLst>
          </p:cNvPr>
          <p:cNvCxnSpPr/>
          <p:nvPr/>
        </p:nvCxnSpPr>
        <p:spPr>
          <a:xfrm>
            <a:off x="6583680" y="4206240"/>
            <a:ext cx="0" cy="1188720"/>
          </a:xfrm>
          <a:prstGeom prst="straightConnector1">
            <a:avLst/>
          </a:prstGeom>
          <a:ln w="38100">
            <a:solidFill>
              <a:srgbClr val="CCECFF"/>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97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1789</Words>
  <Application>Microsoft Office PowerPoint</Application>
  <PresentationFormat>On-screen Show (4:3)</PresentationFormat>
  <Paragraphs>386</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Georgia</vt:lpstr>
      <vt:lpstr>HelveticaNeue LT 65 Medium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Donohue</dc:creator>
  <cp:lastModifiedBy>Steve Coleman</cp:lastModifiedBy>
  <cp:revision>69</cp:revision>
  <dcterms:created xsi:type="dcterms:W3CDTF">2021-09-10T20:53:53Z</dcterms:created>
  <dcterms:modified xsi:type="dcterms:W3CDTF">2023-06-04T08:29:32Z</dcterms:modified>
</cp:coreProperties>
</file>